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1"/>
  </p:notesMasterIdLst>
  <p:sldIdLst>
    <p:sldId id="256" r:id="rId2"/>
    <p:sldId id="265" r:id="rId3"/>
    <p:sldId id="268" r:id="rId4"/>
    <p:sldId id="269" r:id="rId5"/>
    <p:sldId id="270" r:id="rId6"/>
    <p:sldId id="271" r:id="rId7"/>
    <p:sldId id="272" r:id="rId8"/>
    <p:sldId id="273" r:id="rId9"/>
    <p:sldId id="274" r:id="rId10"/>
    <p:sldId id="275" r:id="rId11"/>
    <p:sldId id="276" r:id="rId12"/>
    <p:sldId id="277" r:id="rId13"/>
    <p:sldId id="280" r:id="rId14"/>
    <p:sldId id="281" r:id="rId15"/>
    <p:sldId id="278" r:id="rId16"/>
    <p:sldId id="279" r:id="rId17"/>
    <p:sldId id="284" r:id="rId18"/>
    <p:sldId id="283" r:id="rId19"/>
    <p:sldId id="282" r:id="rId20"/>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826F43-8326-4223-85B3-9F38E9354A96}" type="datetimeFigureOut">
              <a:rPr lang="de-DE" smtClean="0"/>
              <a:t>19.04.2023</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921793-722F-4587-9926-EAEFFB9354CA}" type="slidenum">
              <a:rPr lang="de-DE" smtClean="0"/>
              <a:t>‹Nr.›</a:t>
            </a:fld>
            <a:endParaRPr lang="de-DE"/>
          </a:p>
        </p:txBody>
      </p:sp>
    </p:spTree>
    <p:extLst>
      <p:ext uri="{BB962C8B-B14F-4D97-AF65-F5344CB8AC3E}">
        <p14:creationId xmlns:p14="http://schemas.microsoft.com/office/powerpoint/2010/main" val="11886365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de-DE"/>
              <a:t>Titelmasterformat durch Klicken bearbeiten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de-DE"/>
              <a:t>Formatvorlage des Untertitelmasters durch Klicken bearbeiten</a:t>
            </a:r>
            <a:endParaRPr kumimoji="0" lang="en-US"/>
          </a:p>
        </p:txBody>
      </p:sp>
      <p:sp>
        <p:nvSpPr>
          <p:cNvPr id="30" name="Date Placeholder 29"/>
          <p:cNvSpPr>
            <a:spLocks noGrp="1"/>
          </p:cNvSpPr>
          <p:nvPr>
            <p:ph type="dt" sz="half" idx="10"/>
          </p:nvPr>
        </p:nvSpPr>
        <p:spPr/>
        <p:txBody>
          <a:bodyPr/>
          <a:lstStyle/>
          <a:p>
            <a:fld id="{6F39AD7C-82F9-4142-B89C-F2B7A2635E2D}" type="datetimeFigureOut">
              <a:rPr lang="de-DE" smtClean="0"/>
              <a:t>19.04.2023</a:t>
            </a:fld>
            <a:endParaRPr lang="de-DE"/>
          </a:p>
        </p:txBody>
      </p:sp>
      <p:sp>
        <p:nvSpPr>
          <p:cNvPr id="19" name="Footer Placeholder 18"/>
          <p:cNvSpPr>
            <a:spLocks noGrp="1"/>
          </p:cNvSpPr>
          <p:nvPr>
            <p:ph type="ftr" sz="quarter" idx="11"/>
          </p:nvPr>
        </p:nvSpPr>
        <p:spPr/>
        <p:txBody>
          <a:bodyPr/>
          <a:lstStyle/>
          <a:p>
            <a:endParaRPr lang="de-DE"/>
          </a:p>
        </p:txBody>
      </p:sp>
      <p:sp>
        <p:nvSpPr>
          <p:cNvPr id="27" name="Slide Number Placeholder 26"/>
          <p:cNvSpPr>
            <a:spLocks noGrp="1"/>
          </p:cNvSpPr>
          <p:nvPr>
            <p:ph type="sldNum" sz="quarter" idx="12"/>
          </p:nvPr>
        </p:nvSpPr>
        <p:spPr/>
        <p:txBody>
          <a:bodyPr/>
          <a:lstStyle/>
          <a:p>
            <a:fld id="{1D854B21-4EDA-44EE-A33A-41D239B3EF0B}" type="slidenum">
              <a:rPr lang="de-DE" smtClean="0"/>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de-DE"/>
              <a:t>Titelmasterformat durch Klicken bearbeiten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4" name="Date Placeholder 3"/>
          <p:cNvSpPr>
            <a:spLocks noGrp="1"/>
          </p:cNvSpPr>
          <p:nvPr>
            <p:ph type="dt" sz="half" idx="10"/>
          </p:nvPr>
        </p:nvSpPr>
        <p:spPr/>
        <p:txBody>
          <a:bodyPr/>
          <a:lstStyle/>
          <a:p>
            <a:fld id="{6F39AD7C-82F9-4142-B89C-F2B7A2635E2D}" type="datetimeFigureOut">
              <a:rPr lang="de-DE" smtClean="0"/>
              <a:t>19.04.2023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D854B21-4EDA-44EE-A33A-41D239B3EF0B}" type="slidenum">
              <a:rPr lang="de-DE" smtClean="0"/>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de-DE"/>
              <a:t>Titelmasterformat durch Klicken bearbeiten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4" name="Date Placeholder 3"/>
          <p:cNvSpPr>
            <a:spLocks noGrp="1"/>
          </p:cNvSpPr>
          <p:nvPr>
            <p:ph type="dt" sz="half" idx="10"/>
          </p:nvPr>
        </p:nvSpPr>
        <p:spPr/>
        <p:txBody>
          <a:bodyPr/>
          <a:lstStyle/>
          <a:p>
            <a:fld id="{6F39AD7C-82F9-4142-B89C-F2B7A2635E2D}" type="datetimeFigureOut">
              <a:rPr lang="de-DE" smtClean="0"/>
              <a:t>19.04.2023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D854B21-4EDA-44EE-A33A-41D239B3EF0B}" type="slidenum">
              <a:rPr lang="de-DE" smtClean="0"/>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de-DE"/>
              <a:t>Titelmasterformat durch Klicken bearbeiten</a:t>
            </a:r>
            <a:endParaRPr kumimoji="0" lang="en-US"/>
          </a:p>
        </p:txBody>
      </p:sp>
      <p:sp>
        <p:nvSpPr>
          <p:cNvPr id="3" name="Content Placeholder 2"/>
          <p:cNvSpPr>
            <a:spLocks noGrp="1"/>
          </p:cNvSpPr>
          <p:nvPr>
            <p:ph idx="1"/>
          </p:nvPr>
        </p:nvSpPr>
        <p:spPr/>
        <p:txBody>
          <a:bodyPr/>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4" name="Date Placeholder 3"/>
          <p:cNvSpPr>
            <a:spLocks noGrp="1"/>
          </p:cNvSpPr>
          <p:nvPr>
            <p:ph type="dt" sz="half" idx="10"/>
          </p:nvPr>
        </p:nvSpPr>
        <p:spPr/>
        <p:txBody>
          <a:bodyPr/>
          <a:lstStyle/>
          <a:p>
            <a:fld id="{6F39AD7C-82F9-4142-B89C-F2B7A2635E2D}" type="datetimeFigureOut">
              <a:rPr lang="de-DE" smtClean="0"/>
              <a:t>19.04.2023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D854B21-4EDA-44EE-A33A-41D239B3EF0B}" type="slidenum">
              <a:rPr lang="de-DE" smtClean="0"/>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de-DE"/>
              <a:t>Titelmasterformat durch Klicken bearbeiten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de-DE"/>
              <a:t>Textmasterformat bearbeiten</a:t>
            </a:r>
          </a:p>
        </p:txBody>
      </p:sp>
      <p:sp>
        <p:nvSpPr>
          <p:cNvPr id="4" name="Date Placeholder 3"/>
          <p:cNvSpPr>
            <a:spLocks noGrp="1"/>
          </p:cNvSpPr>
          <p:nvPr>
            <p:ph type="dt" sz="half" idx="10"/>
          </p:nvPr>
        </p:nvSpPr>
        <p:spPr/>
        <p:txBody>
          <a:bodyPr/>
          <a:lstStyle/>
          <a:p>
            <a:fld id="{6F39AD7C-82F9-4142-B89C-F2B7A2635E2D}" type="datetimeFigureOut">
              <a:rPr lang="de-DE" smtClean="0"/>
              <a:t>19.04.2023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D854B21-4EDA-44EE-A33A-41D239B3EF0B}" type="slidenum">
              <a:rPr lang="de-DE" smtClean="0"/>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de-DE"/>
              <a:t>Titelmasterformat durch Klicken bearbeiten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5" name="Date Placeholder 4"/>
          <p:cNvSpPr>
            <a:spLocks noGrp="1"/>
          </p:cNvSpPr>
          <p:nvPr>
            <p:ph type="dt" sz="half" idx="10"/>
          </p:nvPr>
        </p:nvSpPr>
        <p:spPr/>
        <p:txBody>
          <a:bodyPr/>
          <a:lstStyle/>
          <a:p>
            <a:fld id="{6F39AD7C-82F9-4142-B89C-F2B7A2635E2D}" type="datetimeFigureOut">
              <a:rPr lang="de-DE" smtClean="0"/>
              <a:t>19.04.2023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1D854B21-4EDA-44EE-A33A-41D239B3EF0B}" type="slidenum">
              <a:rPr lang="de-DE" smtClean="0"/>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de-DE"/>
              <a:t>Titelmasterformat durch Klicken bearbeiten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de-DE"/>
              <a:t>Textmasterformat bearbeiten</a:t>
            </a:r>
          </a:p>
        </p:txBody>
      </p:sp>
      <p:sp>
        <p:nvSpPr>
          <p:cNvPr id="4" name="Text Placeholder 3"/>
          <p:cNvSpPr>
            <a:spLocks noGrp="1"/>
          </p:cNvSpPr>
          <p:nvPr>
            <p:ph type="body" sz="half" idx="3"/>
          </p:nvPr>
        </p:nvSpPr>
        <p:spPr>
          <a:xfrm>
            <a:off x="4645103" y="1859761"/>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de-DE"/>
              <a:t>Textmasterformat bearbeiten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6" name="Content Placeholder 5"/>
          <p:cNvSpPr>
            <a:spLocks noGrp="1"/>
          </p:cNvSpPr>
          <p:nvPr>
            <p:ph sz="quarter" idx="4"/>
          </p:nvPr>
        </p:nvSpPr>
        <p:spPr>
          <a:xfrm>
            <a:off x="4645103"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7" name="Date Placeholder 6"/>
          <p:cNvSpPr>
            <a:spLocks noGrp="1"/>
          </p:cNvSpPr>
          <p:nvPr>
            <p:ph type="dt" sz="half" idx="10"/>
          </p:nvPr>
        </p:nvSpPr>
        <p:spPr/>
        <p:txBody>
          <a:bodyPr/>
          <a:lstStyle/>
          <a:p>
            <a:fld id="{6F39AD7C-82F9-4142-B89C-F2B7A2635E2D}" type="datetimeFigureOut">
              <a:rPr lang="de-DE" smtClean="0"/>
              <a:t>19.04.2023</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1D854B21-4EDA-44EE-A33A-41D239B3EF0B}" type="slidenum">
              <a:rPr lang="de-DE" smtClean="0"/>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de-DE"/>
              <a:t>Titelmasterformat durch Klicken bearbeiten</a:t>
            </a:r>
            <a:endParaRPr kumimoji="0" lang="en-US"/>
          </a:p>
        </p:txBody>
      </p:sp>
      <p:sp>
        <p:nvSpPr>
          <p:cNvPr id="3" name="Date Placeholder 2"/>
          <p:cNvSpPr>
            <a:spLocks noGrp="1"/>
          </p:cNvSpPr>
          <p:nvPr>
            <p:ph type="dt" sz="half" idx="10"/>
          </p:nvPr>
        </p:nvSpPr>
        <p:spPr/>
        <p:txBody>
          <a:bodyPr/>
          <a:lstStyle/>
          <a:p>
            <a:fld id="{6F39AD7C-82F9-4142-B89C-F2B7A2635E2D}" type="datetimeFigureOut">
              <a:rPr lang="de-DE" smtClean="0"/>
              <a:t>19.04.2023</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1D854B21-4EDA-44EE-A33A-41D239B3EF0B}" type="slidenum">
              <a:rPr lang="de-DE" smtClean="0"/>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39AD7C-82F9-4142-B89C-F2B7A2635E2D}" type="datetimeFigureOut">
              <a:rPr lang="de-DE" smtClean="0"/>
              <a:t>19.04.2023</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1D854B21-4EDA-44EE-A33A-41D239B3EF0B}" type="slidenum">
              <a:rPr lang="de-DE" smtClean="0"/>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de-DE"/>
              <a:t>Titelmasterformat durch Klicken bearbeiten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de-DE"/>
              <a:t>Textmasterformat bearbeiten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5" name="Date Placeholder 4"/>
          <p:cNvSpPr>
            <a:spLocks noGrp="1"/>
          </p:cNvSpPr>
          <p:nvPr>
            <p:ph type="dt" sz="half" idx="10"/>
          </p:nvPr>
        </p:nvSpPr>
        <p:spPr/>
        <p:txBody>
          <a:bodyPr/>
          <a:lstStyle/>
          <a:p>
            <a:fld id="{6F39AD7C-82F9-4142-B89C-F2B7A2635E2D}" type="datetimeFigureOut">
              <a:rPr lang="de-DE" smtClean="0"/>
              <a:t>19.04.2023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1D854B21-4EDA-44EE-A33A-41D239B3EF0B}" type="slidenum">
              <a:rPr lang="de-DE" smtClean="0"/>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9"/>
            <a:ext cx="2212848" cy="1582621"/>
          </a:xfrm>
        </p:spPr>
        <p:txBody>
          <a:bodyPr vert="horz" lIns="45720" tIns="45720" rIns="45720" bIns="45720" anchor="b"/>
          <a:lstStyle>
            <a:lvl1pPr algn="l">
              <a:buNone/>
              <a:defRPr sz="2000" b="1">
                <a:solidFill>
                  <a:schemeClr val="tx2"/>
                </a:solidFill>
              </a:defRPr>
            </a:lvl1pPr>
          </a:lstStyle>
          <a:p>
            <a:r>
              <a:rPr kumimoji="0" lang="de-DE"/>
              <a:t>Titelmasterformat durch Klicken bearbeiten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de-DE"/>
              <a:t>Textmasterformat bearbeiten</a:t>
            </a:r>
          </a:p>
        </p:txBody>
      </p:sp>
      <p:sp>
        <p:nvSpPr>
          <p:cNvPr id="5" name="Date Placeholder 4"/>
          <p:cNvSpPr>
            <a:spLocks noGrp="1"/>
          </p:cNvSpPr>
          <p:nvPr>
            <p:ph type="dt" sz="half" idx="10"/>
          </p:nvPr>
        </p:nvSpPr>
        <p:spPr/>
        <p:txBody>
          <a:bodyPr/>
          <a:lstStyle/>
          <a:p>
            <a:fld id="{6F39AD7C-82F9-4142-B89C-F2B7A2635E2D}" type="datetimeFigureOut">
              <a:rPr lang="de-DE" smtClean="0"/>
              <a:t>19.04.2023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a:xfrm>
            <a:off x="8077200" y="6356506"/>
            <a:ext cx="609600" cy="365125"/>
          </a:xfrm>
        </p:spPr>
        <p:txBody>
          <a:bodyPr/>
          <a:lstStyle/>
          <a:p>
            <a:fld id="{1D854B21-4EDA-44EE-A33A-41D239B3EF0B}" type="slidenum">
              <a:rPr lang="de-DE" smtClean="0"/>
              <a:t>‹Nr.›</a:t>
            </a:fld>
            <a:endParaRPr lang="de-DE"/>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de-DE"/>
              <a:t>Bild durch Klicken auf Symbol hinzufügen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981"/>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3"/>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de-DE"/>
              <a:t>Titelmasterformat durch Klicken bearbeiten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de-DE"/>
              <a:t>Textmasterformat bearbeiten</a:t>
            </a:r>
          </a:p>
          <a:p>
            <a:pPr lvl="1" eaLnBrk="1" latinLnBrk="0" hangingPunct="1"/>
            <a:r>
              <a:rPr kumimoji="0" lang="de-DE"/>
              <a:t>Zweite Ebene</a:t>
            </a:r>
          </a:p>
          <a:p>
            <a:pPr lvl="2" eaLnBrk="1" latinLnBrk="0" hangingPunct="1"/>
            <a:r>
              <a:rPr kumimoji="0" lang="de-DE"/>
              <a:t>Dritte Ebene</a:t>
            </a:r>
          </a:p>
          <a:p>
            <a:pPr lvl="3" eaLnBrk="1" latinLnBrk="0" hangingPunct="1"/>
            <a:r>
              <a:rPr kumimoji="0" lang="de-DE"/>
              <a:t>Vierte Ebene</a:t>
            </a:r>
          </a:p>
          <a:p>
            <a:pPr lvl="4" eaLnBrk="1" latinLnBrk="0" hangingPunct="1"/>
            <a:r>
              <a:rPr kumimoji="0" lang="de-DE"/>
              <a:t>Fünfte Ebene</a:t>
            </a:r>
            <a:endParaRPr kumimoji="0" lang="en-US"/>
          </a:p>
        </p:txBody>
      </p:sp>
      <p:sp>
        <p:nvSpPr>
          <p:cNvPr id="10" name="Date Placeholder 9"/>
          <p:cNvSpPr>
            <a:spLocks noGrp="1"/>
          </p:cNvSpPr>
          <p:nvPr>
            <p:ph type="dt" sz="half" idx="2"/>
          </p:nvPr>
        </p:nvSpPr>
        <p:spPr>
          <a:xfrm>
            <a:off x="457200" y="6356506"/>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F39AD7C-82F9-4142-B89C-F2B7A2635E2D}" type="datetimeFigureOut">
              <a:rPr lang="de-DE" smtClean="0"/>
              <a:t>19.04.2023</a:t>
            </a:fld>
            <a:endParaRPr lang="de-DE"/>
          </a:p>
        </p:txBody>
      </p:sp>
      <p:sp>
        <p:nvSpPr>
          <p:cNvPr id="22" name="Footer Placeholder 21"/>
          <p:cNvSpPr>
            <a:spLocks noGrp="1"/>
          </p:cNvSpPr>
          <p:nvPr>
            <p:ph type="ftr" sz="quarter" idx="3"/>
          </p:nvPr>
        </p:nvSpPr>
        <p:spPr>
          <a:xfrm>
            <a:off x="2667000" y="6356506"/>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de-DE"/>
          </a:p>
        </p:txBody>
      </p:sp>
      <p:sp>
        <p:nvSpPr>
          <p:cNvPr id="18" name="Slide Number Placeholder 17"/>
          <p:cNvSpPr>
            <a:spLocks noGrp="1"/>
          </p:cNvSpPr>
          <p:nvPr>
            <p:ph type="sldNum" sz="quarter" idx="4"/>
          </p:nvPr>
        </p:nvSpPr>
        <p:spPr>
          <a:xfrm>
            <a:off x="7924800" y="6356506"/>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D854B21-4EDA-44EE-A33A-41D239B3EF0B}" type="slidenum">
              <a:rPr lang="de-DE" smtClean="0"/>
              <a:t>‹Nr.›</a:t>
            </a:fld>
            <a:endParaRPr lang="de-DE"/>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052736"/>
            <a:ext cx="7772400" cy="2088232"/>
          </a:xfrm>
        </p:spPr>
        <p:txBody>
          <a:bodyPr>
            <a:normAutofit/>
          </a:bodyPr>
          <a:lstStyle/>
          <a:p>
            <a:pPr algn="ctr"/>
            <a:r>
              <a:rPr lang="de-DE" dirty="0" smtClean="0">
                <a:solidFill>
                  <a:schemeClr val="tx1"/>
                </a:solidFill>
                <a:effectLst/>
                <a:latin typeface="Arial" panose="020B0604020202020204" pitchFamily="34" charset="0"/>
                <a:cs typeface="Arial" panose="020B0604020202020204" pitchFamily="34" charset="0"/>
              </a:rPr>
              <a:t>Eröffnungsbilanz </a:t>
            </a:r>
            <a:br>
              <a:rPr lang="de-DE" dirty="0" smtClean="0">
                <a:solidFill>
                  <a:schemeClr val="tx1"/>
                </a:solidFill>
                <a:effectLst/>
                <a:latin typeface="Arial" panose="020B0604020202020204" pitchFamily="34" charset="0"/>
                <a:cs typeface="Arial" panose="020B0604020202020204" pitchFamily="34" charset="0"/>
              </a:rPr>
            </a:br>
            <a:r>
              <a:rPr lang="de-DE" dirty="0" smtClean="0">
                <a:solidFill>
                  <a:schemeClr val="tx1"/>
                </a:solidFill>
                <a:effectLst/>
                <a:latin typeface="Arial" panose="020B0604020202020204" pitchFamily="34" charset="0"/>
                <a:cs typeface="Arial" panose="020B0604020202020204" pitchFamily="34" charset="0"/>
              </a:rPr>
              <a:t>zum 01.01.2017</a:t>
            </a:r>
            <a:endParaRPr lang="de-DE" spc="50" dirty="0">
              <a:ln w="9525" cmpd="sng">
                <a:solidFill>
                  <a:schemeClr val="accent1"/>
                </a:solidFill>
                <a:prstDash val="solid"/>
              </a:ln>
              <a:solidFill>
                <a:schemeClr val="tx1"/>
              </a:solidFill>
              <a:effectLst/>
              <a:latin typeface="Arial" panose="020B0604020202020204" pitchFamily="34" charset="0"/>
              <a:cs typeface="Arial" panose="020B0604020202020204" pitchFamily="34" charset="0"/>
            </a:endParaRPr>
          </a:p>
        </p:txBody>
      </p:sp>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099824"/>
            <a:ext cx="9144000" cy="762610"/>
          </a:xfrm>
          <a:prstGeom prst="rect">
            <a:avLst/>
          </a:prstGeom>
        </p:spPr>
      </p:pic>
    </p:spTree>
    <p:extLst>
      <p:ext uri="{BB962C8B-B14F-4D97-AF65-F5344CB8AC3E}">
        <p14:creationId xmlns:p14="http://schemas.microsoft.com/office/powerpoint/2010/main" val="240891325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095390"/>
            <a:ext cx="9144000" cy="762610"/>
          </a:xfrm>
          <a:prstGeom prst="rect">
            <a:avLst/>
          </a:prstGeom>
        </p:spPr>
      </p:pic>
      <p:sp>
        <p:nvSpPr>
          <p:cNvPr id="2" name="Rechteck 1"/>
          <p:cNvSpPr/>
          <p:nvPr/>
        </p:nvSpPr>
        <p:spPr>
          <a:xfrm>
            <a:off x="467544" y="908720"/>
            <a:ext cx="7992888" cy="2308324"/>
          </a:xfrm>
          <a:prstGeom prst="rect">
            <a:avLst/>
          </a:prstGeom>
        </p:spPr>
        <p:txBody>
          <a:bodyPr wrap="square">
            <a:spAutoFit/>
          </a:bodyPr>
          <a:lstStyle/>
          <a:p>
            <a:r>
              <a:rPr lang="de-DE" b="1" dirty="0"/>
              <a:t>1.2.9 Geleistete Anzahlungen, Anlagen im </a:t>
            </a:r>
            <a:r>
              <a:rPr lang="de-DE" b="1" dirty="0" smtClean="0"/>
              <a:t>Bau</a:t>
            </a:r>
          </a:p>
          <a:p>
            <a:endParaRPr lang="de-DE" b="1" dirty="0"/>
          </a:p>
          <a:p>
            <a:r>
              <a:rPr lang="de-DE" dirty="0"/>
              <a:t>Anlagen im Bau sind Anlagen, die zum Eröffnungsbilanzstichtag noch nicht fertig gestellt sind</a:t>
            </a:r>
            <a:r>
              <a:rPr lang="de-DE" dirty="0" smtClean="0"/>
              <a:t>.</a:t>
            </a:r>
          </a:p>
          <a:p>
            <a:endParaRPr lang="de-DE" dirty="0"/>
          </a:p>
          <a:p>
            <a:r>
              <a:rPr lang="de-DE" i="1" dirty="0"/>
              <a:t>Der Wert der Anlagen im Bau beträgt zum 01.01.2017 insgesamt 7.148.164,86 EURO.</a:t>
            </a:r>
            <a:endParaRPr lang="de-DE" dirty="0"/>
          </a:p>
          <a:p>
            <a:endParaRPr lang="de-DE" dirty="0"/>
          </a:p>
        </p:txBody>
      </p:sp>
    </p:spTree>
    <p:extLst>
      <p:ext uri="{BB962C8B-B14F-4D97-AF65-F5344CB8AC3E}">
        <p14:creationId xmlns:p14="http://schemas.microsoft.com/office/powerpoint/2010/main" val="359749950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095390"/>
            <a:ext cx="9144000" cy="762610"/>
          </a:xfrm>
          <a:prstGeom prst="rect">
            <a:avLst/>
          </a:prstGeom>
        </p:spPr>
      </p:pic>
      <p:sp>
        <p:nvSpPr>
          <p:cNvPr id="2" name="Rechteck 1"/>
          <p:cNvSpPr/>
          <p:nvPr/>
        </p:nvSpPr>
        <p:spPr>
          <a:xfrm>
            <a:off x="539552" y="836712"/>
            <a:ext cx="7992888" cy="3970318"/>
          </a:xfrm>
          <a:prstGeom prst="rect">
            <a:avLst/>
          </a:prstGeom>
        </p:spPr>
        <p:txBody>
          <a:bodyPr wrap="square">
            <a:spAutoFit/>
          </a:bodyPr>
          <a:lstStyle/>
          <a:p>
            <a:r>
              <a:rPr lang="de-DE" b="1" dirty="0"/>
              <a:t>1.3.2 Sonstige Beteiligungen und </a:t>
            </a:r>
            <a:r>
              <a:rPr lang="de-DE" b="1" dirty="0" smtClean="0"/>
              <a:t>Kapitaleinlagen</a:t>
            </a:r>
          </a:p>
          <a:p>
            <a:endParaRPr lang="de-DE" b="1" dirty="0"/>
          </a:p>
          <a:p>
            <a:r>
              <a:rPr lang="de-DE" dirty="0"/>
              <a:t>Eine sonstige Beteiligung der Kommune liegt vor, wenn sie keinen beherrschenden Einfluss auf das Unternehmen ausüben kann, jedoch zum Aufbau einer Geschäftsbeziehung Anteile hält.</a:t>
            </a:r>
          </a:p>
          <a:p>
            <a:r>
              <a:rPr lang="de-DE" dirty="0"/>
              <a:t>Beteiligungen können in Abhängigkeit von den gemeindewirtschaftsrechtlichen Bestimmungen (§§102 ff. GemO, §§ 24a und 24b GKZ) bestehen an:</a:t>
            </a:r>
          </a:p>
          <a:p>
            <a:pPr lvl="0"/>
            <a:r>
              <a:rPr lang="de-DE" dirty="0"/>
              <a:t>Personengesellschaften (z. B.</a:t>
            </a:r>
            <a:r>
              <a:rPr lang="de-DE" i="1" dirty="0"/>
              <a:t> Regionales Rechenzentrum</a:t>
            </a:r>
            <a:r>
              <a:rPr lang="de-DE" dirty="0"/>
              <a:t>)</a:t>
            </a:r>
          </a:p>
          <a:p>
            <a:pPr lvl="0"/>
            <a:r>
              <a:rPr lang="de-DE" dirty="0"/>
              <a:t>Mitgliedschaften bei Zweckverbänden (</a:t>
            </a:r>
            <a:r>
              <a:rPr lang="de-DE" i="1" dirty="0"/>
              <a:t>Eigenvermögensumlagen)</a:t>
            </a:r>
            <a:endParaRPr lang="de-DE" dirty="0"/>
          </a:p>
          <a:p>
            <a:r>
              <a:rPr lang="de-DE" dirty="0"/>
              <a:t> </a:t>
            </a:r>
          </a:p>
          <a:p>
            <a:r>
              <a:rPr lang="de-DE" i="1" dirty="0"/>
              <a:t>Der Wert der sonstigen Beteiligungen beträgt zum 01.01.2017 insgesamt 4.725.025,51 EURO.</a:t>
            </a:r>
            <a:endParaRPr lang="de-DE" dirty="0"/>
          </a:p>
          <a:p>
            <a:endParaRPr lang="de-DE" dirty="0"/>
          </a:p>
        </p:txBody>
      </p:sp>
    </p:spTree>
    <p:extLst>
      <p:ext uri="{BB962C8B-B14F-4D97-AF65-F5344CB8AC3E}">
        <p14:creationId xmlns:p14="http://schemas.microsoft.com/office/powerpoint/2010/main" val="369402158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095390"/>
            <a:ext cx="9144000" cy="762610"/>
          </a:xfrm>
          <a:prstGeom prst="rect">
            <a:avLst/>
          </a:prstGeom>
        </p:spPr>
      </p:pic>
      <p:sp>
        <p:nvSpPr>
          <p:cNvPr id="2" name="Rechteck 1"/>
          <p:cNvSpPr/>
          <p:nvPr/>
        </p:nvSpPr>
        <p:spPr>
          <a:xfrm>
            <a:off x="467544" y="836712"/>
            <a:ext cx="7992888" cy="3416320"/>
          </a:xfrm>
          <a:prstGeom prst="rect">
            <a:avLst/>
          </a:prstGeom>
        </p:spPr>
        <p:txBody>
          <a:bodyPr wrap="square">
            <a:spAutoFit/>
          </a:bodyPr>
          <a:lstStyle/>
          <a:p>
            <a:r>
              <a:rPr lang="de-DE" b="1" dirty="0"/>
              <a:t>2 Abgrenzungsposten</a:t>
            </a:r>
          </a:p>
          <a:p>
            <a:r>
              <a:rPr lang="de-DE" b="1" dirty="0"/>
              <a:t>2.1 Aktive </a:t>
            </a:r>
            <a:r>
              <a:rPr lang="de-DE" b="1" dirty="0" smtClean="0"/>
              <a:t>Rechnungsabgrenzung</a:t>
            </a:r>
          </a:p>
          <a:p>
            <a:endParaRPr lang="de-DE" b="1" dirty="0"/>
          </a:p>
          <a:p>
            <a:r>
              <a:rPr lang="de-DE" dirty="0"/>
              <a:t>Unter aktiver Rechnungsabgrenzung müssen Ausgaben, die bereits im abzuschließenden Haushaltsjahr geleistet und gebucht wurden, aber zum Teil oder ganz künftigen Haushaltsjahren wirtschaftlich (Aufwand) zuzurechnen sind, bilanziert werden. Dies betrifft überwiegend die Beamtengehälter, die bereits im Dezember für Januar ausbezahlt werden</a:t>
            </a:r>
            <a:r>
              <a:rPr lang="de-DE" dirty="0" smtClean="0"/>
              <a:t>.</a:t>
            </a:r>
          </a:p>
          <a:p>
            <a:endParaRPr lang="de-DE" dirty="0"/>
          </a:p>
          <a:p>
            <a:r>
              <a:rPr lang="de-DE" i="1" dirty="0"/>
              <a:t>Der Wert der aktiven Rechnungsabgrenzung beträgt zum 01.01.2017 24.367,66 EURO.</a:t>
            </a:r>
            <a:endParaRPr lang="de-DE" dirty="0"/>
          </a:p>
          <a:p>
            <a:r>
              <a:rPr lang="de-DE" dirty="0"/>
              <a:t> </a:t>
            </a:r>
          </a:p>
        </p:txBody>
      </p:sp>
    </p:spTree>
    <p:extLst>
      <p:ext uri="{BB962C8B-B14F-4D97-AF65-F5344CB8AC3E}">
        <p14:creationId xmlns:p14="http://schemas.microsoft.com/office/powerpoint/2010/main" val="380240225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67544" y="836712"/>
            <a:ext cx="7998450" cy="4389120"/>
          </a:xfrm>
        </p:spPr>
        <p:txBody>
          <a:bodyPr>
            <a:normAutofit fontScale="77500" lnSpcReduction="20000"/>
          </a:bodyPr>
          <a:lstStyle/>
          <a:p>
            <a:pPr marL="0" indent="0">
              <a:buNone/>
            </a:pPr>
            <a:r>
              <a:rPr lang="de-DE" b="1" dirty="0"/>
              <a:t>2.2 Sonderposten für geleistete </a:t>
            </a:r>
            <a:r>
              <a:rPr lang="de-DE" b="1" dirty="0" smtClean="0"/>
              <a:t>Investitionszuschüsse</a:t>
            </a:r>
          </a:p>
          <a:p>
            <a:pPr marL="0" indent="0">
              <a:buNone/>
            </a:pPr>
            <a:endParaRPr lang="de-DE" b="1" dirty="0"/>
          </a:p>
          <a:p>
            <a:pPr marL="0" indent="0">
              <a:buNone/>
            </a:pPr>
            <a:r>
              <a:rPr lang="de-DE" dirty="0"/>
              <a:t>Unter die geleisteten Investitionszuschüsse fallen z.B. Zuweisungen und Zuschüsse für Investitionen Dritter und für Investitionen der Sondervermögen mit Sonderrechnung (Investitionsförderungsmaßnahmen - § 61 Nr. 22 GemHVO; z.B. Baukostenzuschuss für einen kirchlichen Kindergarten oder einen vereinseigenen Sportplatz und ähnliches), Investitionsumlage an Zweckverbände, Kapitalzuschüsse an Gesundheitseinrichtungen. </a:t>
            </a:r>
          </a:p>
          <a:p>
            <a:pPr marL="0" indent="0">
              <a:buNone/>
            </a:pPr>
            <a:r>
              <a:rPr lang="de-DE" dirty="0"/>
              <a:t>Eine Investitionsförderungsmaßnahme liegt immer dann vor, wenn eine Maßnahme auch bei Durchführung durch die Kommune eine Investition dargestellt hätte</a:t>
            </a:r>
            <a:r>
              <a:rPr lang="de-DE" dirty="0" smtClean="0"/>
              <a:t>.</a:t>
            </a:r>
          </a:p>
          <a:p>
            <a:pPr marL="0" indent="0">
              <a:buNone/>
            </a:pPr>
            <a:endParaRPr lang="de-DE" dirty="0"/>
          </a:p>
          <a:p>
            <a:pPr marL="0" indent="0">
              <a:buNone/>
            </a:pPr>
            <a:r>
              <a:rPr lang="de-DE" i="1" dirty="0"/>
              <a:t>Der Wert der Sonderposten für geleistete Investitionszuschüsse beträgt zum 01.01.2017 1.731.026,18 EURO.</a:t>
            </a:r>
            <a:endParaRPr lang="de-DE" dirty="0"/>
          </a:p>
          <a:p>
            <a:pPr marL="0" indent="0">
              <a:buNone/>
            </a:pPr>
            <a:r>
              <a:rPr lang="de-DE" dirty="0"/>
              <a:t> </a:t>
            </a:r>
          </a:p>
          <a:p>
            <a:pPr marL="0" indent="0">
              <a:buNone/>
            </a:pPr>
            <a:endParaRPr lang="de-DE" dirty="0"/>
          </a:p>
        </p:txBody>
      </p:sp>
      <p:pic>
        <p:nvPicPr>
          <p:cNvPr id="4" name="Grafik 3"/>
          <p:cNvPicPr>
            <a:picLocks noChangeAspect="1"/>
          </p:cNvPicPr>
          <p:nvPr/>
        </p:nvPicPr>
        <p:blipFill>
          <a:blip r:embed="rId2"/>
          <a:stretch>
            <a:fillRect/>
          </a:stretch>
        </p:blipFill>
        <p:spPr>
          <a:xfrm>
            <a:off x="-793" y="6095934"/>
            <a:ext cx="9144793" cy="762066"/>
          </a:xfrm>
          <a:prstGeom prst="rect">
            <a:avLst/>
          </a:prstGeom>
        </p:spPr>
      </p:pic>
    </p:spTree>
    <p:extLst>
      <p:ext uri="{BB962C8B-B14F-4D97-AF65-F5344CB8AC3E}">
        <p14:creationId xmlns:p14="http://schemas.microsoft.com/office/powerpoint/2010/main" val="2483500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095390"/>
            <a:ext cx="9144000" cy="762610"/>
          </a:xfrm>
          <a:prstGeom prst="rect">
            <a:avLst/>
          </a:prstGeom>
        </p:spPr>
      </p:pic>
      <p:sp>
        <p:nvSpPr>
          <p:cNvPr id="7" name="Titel 1"/>
          <p:cNvSpPr>
            <a:spLocks noGrp="1"/>
          </p:cNvSpPr>
          <p:nvPr>
            <p:ph type="ctrTitle"/>
          </p:nvPr>
        </p:nvSpPr>
        <p:spPr>
          <a:xfrm>
            <a:off x="519882" y="630102"/>
            <a:ext cx="7772400" cy="576064"/>
          </a:xfrm>
        </p:spPr>
        <p:txBody>
          <a:bodyPr>
            <a:normAutofit/>
          </a:bodyPr>
          <a:lstStyle/>
          <a:p>
            <a:pPr algn="ctr"/>
            <a:r>
              <a:rPr lang="de-DE" sz="3600" spc="50" dirty="0" smtClean="0">
                <a:ln w="9525" cmpd="sng">
                  <a:solidFill>
                    <a:schemeClr val="accent1"/>
                  </a:solidFill>
                  <a:prstDash val="solid"/>
                </a:ln>
                <a:solidFill>
                  <a:srgbClr val="70AD47">
                    <a:tint val="1000"/>
                  </a:srgbClr>
                </a:solidFill>
                <a:effectLst>
                  <a:glow rad="38100">
                    <a:schemeClr val="accent1">
                      <a:alpha val="40000"/>
                    </a:schemeClr>
                  </a:glow>
                </a:effectLst>
                <a:latin typeface="Arial" panose="020B0604020202020204" pitchFamily="34" charset="0"/>
                <a:cs typeface="Arial" panose="020B0604020202020204" pitchFamily="34" charset="0"/>
              </a:rPr>
              <a:t>Gesamtbilanz zum 01.01.2017</a:t>
            </a:r>
            <a:endParaRPr lang="de-DE" sz="3600" spc="50" dirty="0">
              <a:ln w="9525" cmpd="sng">
                <a:solidFill>
                  <a:schemeClr val="accent1"/>
                </a:solidFill>
                <a:prstDash val="solid"/>
              </a:ln>
              <a:solidFill>
                <a:srgbClr val="70AD47">
                  <a:tint val="1000"/>
                </a:srgbClr>
              </a:solidFill>
              <a:effectLst>
                <a:glow rad="38100">
                  <a:schemeClr val="accent1">
                    <a:alpha val="40000"/>
                  </a:schemeClr>
                </a:glow>
              </a:effectLst>
              <a:latin typeface="Arial" panose="020B0604020202020204" pitchFamily="34" charset="0"/>
              <a:cs typeface="Arial" panose="020B0604020202020204" pitchFamily="34" charset="0"/>
            </a:endParaRPr>
          </a:p>
        </p:txBody>
      </p:sp>
      <p:graphicFrame>
        <p:nvGraphicFramePr>
          <p:cNvPr id="5" name="Tabelle 4"/>
          <p:cNvGraphicFramePr>
            <a:graphicFrameLocks noGrp="1"/>
          </p:cNvGraphicFramePr>
          <p:nvPr/>
        </p:nvGraphicFramePr>
        <p:xfrm>
          <a:off x="535534" y="1340768"/>
          <a:ext cx="8284938" cy="4230801"/>
        </p:xfrm>
        <a:graphic>
          <a:graphicData uri="http://schemas.openxmlformats.org/drawingml/2006/table">
            <a:tbl>
              <a:tblPr firstRow="1" firstCol="1" bandRow="1"/>
              <a:tblGrid>
                <a:gridCol w="2783943">
                  <a:extLst>
                    <a:ext uri="{9D8B030D-6E8A-4147-A177-3AD203B41FA5}">
                      <a16:colId xmlns:a16="http://schemas.microsoft.com/office/drawing/2014/main" val="1350930259"/>
                    </a:ext>
                  </a:extLst>
                </a:gridCol>
                <a:gridCol w="1324531">
                  <a:extLst>
                    <a:ext uri="{9D8B030D-6E8A-4147-A177-3AD203B41FA5}">
                      <a16:colId xmlns:a16="http://schemas.microsoft.com/office/drawing/2014/main" val="2626948294"/>
                    </a:ext>
                  </a:extLst>
                </a:gridCol>
                <a:gridCol w="2880320">
                  <a:extLst>
                    <a:ext uri="{9D8B030D-6E8A-4147-A177-3AD203B41FA5}">
                      <a16:colId xmlns:a16="http://schemas.microsoft.com/office/drawing/2014/main" val="1997870340"/>
                    </a:ext>
                  </a:extLst>
                </a:gridCol>
                <a:gridCol w="1296144">
                  <a:extLst>
                    <a:ext uri="{9D8B030D-6E8A-4147-A177-3AD203B41FA5}">
                      <a16:colId xmlns:a16="http://schemas.microsoft.com/office/drawing/2014/main" val="4147322460"/>
                    </a:ext>
                  </a:extLst>
                </a:gridCol>
              </a:tblGrid>
              <a:tr h="362336">
                <a:tc>
                  <a:txBody>
                    <a:bodyPr/>
                    <a:lstStyle/>
                    <a:p>
                      <a:pPr>
                        <a:lnSpc>
                          <a:spcPct val="107000"/>
                        </a:lnSpc>
                        <a:spcAft>
                          <a:spcPts val="0"/>
                        </a:spcAft>
                      </a:pPr>
                      <a:r>
                        <a:rPr lang="de-DE" sz="1100" b="1"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A K T I V A</a:t>
                      </a:r>
                      <a:endParaRPr lang="de-DE"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tc>
                  <a:txBody>
                    <a:bodyPr/>
                    <a:lstStyle/>
                    <a:p>
                      <a:pPr>
                        <a:lnSpc>
                          <a:spcPct val="107000"/>
                        </a:lnSpc>
                        <a:spcAft>
                          <a:spcPts val="0"/>
                        </a:spcAft>
                      </a:pPr>
                      <a:r>
                        <a:rPr lang="de-DE" sz="9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de-DE"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tc>
                  <a:txBody>
                    <a:bodyPr/>
                    <a:lstStyle/>
                    <a:p>
                      <a:pPr>
                        <a:lnSpc>
                          <a:spcPct val="107000"/>
                        </a:lnSpc>
                        <a:spcAft>
                          <a:spcPts val="0"/>
                        </a:spcAft>
                      </a:pPr>
                      <a:r>
                        <a:rPr lang="de-DE" sz="1100" b="1"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P A S </a:t>
                      </a:r>
                      <a:r>
                        <a:rPr lang="de-DE" sz="1100" b="1" dirty="0" err="1">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S</a:t>
                      </a:r>
                      <a:r>
                        <a:rPr lang="de-DE" sz="1100" b="1"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I V A</a:t>
                      </a:r>
                      <a:endParaRPr lang="de-DE"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tc>
                  <a:txBody>
                    <a:bodyPr/>
                    <a:lstStyle/>
                    <a:p>
                      <a:pPr>
                        <a:lnSpc>
                          <a:spcPct val="107000"/>
                        </a:lnSpc>
                        <a:spcAft>
                          <a:spcPts val="0"/>
                        </a:spcAft>
                      </a:pPr>
                      <a:r>
                        <a:rPr lang="de-DE" sz="9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de-DE"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extLst>
                  <a:ext uri="{0D108BD9-81ED-4DB2-BD59-A6C34878D82A}">
                    <a16:rowId xmlns:a16="http://schemas.microsoft.com/office/drawing/2014/main" val="1709980471"/>
                  </a:ext>
                </a:extLst>
              </a:tr>
              <a:tr h="174611">
                <a:tc>
                  <a:txBody>
                    <a:bodyPr/>
                    <a:lstStyle/>
                    <a:p>
                      <a:pPr>
                        <a:lnSpc>
                          <a:spcPct val="107000"/>
                        </a:lnSpc>
                        <a:spcAft>
                          <a:spcPts val="0"/>
                        </a:spcAft>
                      </a:pPr>
                      <a:r>
                        <a:rPr lang="de-DE" sz="1000" b="1"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1. Vermögen</a:t>
                      </a:r>
                      <a:endParaRPr lang="de-DE"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de-DE" sz="1000">
                        <a:solidFill>
                          <a:schemeClr val="tx1"/>
                        </a:solidFill>
                        <a:effectLst/>
                        <a:latin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e-DE" sz="1000" b="1">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1. Eigenkapital</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1000" b="1">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47.730.184,55 €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80951492"/>
                  </a:ext>
                </a:extLst>
              </a:tr>
              <a:tr h="172541">
                <a:tc>
                  <a:txBody>
                    <a:bodyPr/>
                    <a:lstStyle/>
                    <a:p>
                      <a:pPr>
                        <a:lnSpc>
                          <a:spcPct val="107000"/>
                        </a:lnSpc>
                        <a:spcAft>
                          <a:spcPts val="0"/>
                        </a:spcAft>
                      </a:pPr>
                      <a:r>
                        <a:rPr lang="de-DE" sz="9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1.1 Immaterielle Vermögensgegenstände</a:t>
                      </a:r>
                      <a:endParaRPr lang="de-DE"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9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6.575,00 € </a:t>
                      </a:r>
                      <a:endParaRPr lang="de-DE"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e-DE" sz="90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1.1 Basiskapital</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90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47.730.184,55 €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44385335"/>
                  </a:ext>
                </a:extLst>
              </a:tr>
              <a:tr h="172541">
                <a:tc>
                  <a:txBody>
                    <a:bodyPr/>
                    <a:lstStyle/>
                    <a:p>
                      <a:pPr>
                        <a:lnSpc>
                          <a:spcPct val="107000"/>
                        </a:lnSpc>
                        <a:spcAft>
                          <a:spcPts val="0"/>
                        </a:spcAft>
                      </a:pPr>
                      <a:r>
                        <a:rPr lang="de-DE" sz="900" b="1"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1.2 Sachvermögen</a:t>
                      </a:r>
                      <a:endParaRPr lang="de-DE"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900" b="1">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51.336.460,18 €</a:t>
                      </a:r>
                      <a:endParaRPr lang="de-DE"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e-DE" sz="1000" b="1">
                          <a:effectLst/>
                          <a:latin typeface="Arial" panose="020B0604020202020204" pitchFamily="34" charset="0"/>
                          <a:ea typeface="Times New Roman" panose="02020603050405020304" pitchFamily="18" charset="0"/>
                          <a:cs typeface="Times New Roman" panose="02020603050405020304" pitchFamily="18" charset="0"/>
                        </a:rPr>
                        <a:t>2. Sonderposten</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1000" b="1">
                          <a:effectLst/>
                          <a:latin typeface="Arial" panose="020B0604020202020204" pitchFamily="34" charset="0"/>
                          <a:ea typeface="Calibri" panose="020F0502020204030204" pitchFamily="34" charset="0"/>
                          <a:cs typeface="Times New Roman" panose="02020603050405020304" pitchFamily="18" charset="0"/>
                        </a:rPr>
                        <a:t>8.724.822,64 €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7783913"/>
                  </a:ext>
                </a:extLst>
              </a:tr>
              <a:tr h="172541">
                <a:tc>
                  <a:txBody>
                    <a:bodyPr/>
                    <a:lstStyle/>
                    <a:p>
                      <a:pPr>
                        <a:lnSpc>
                          <a:spcPct val="107000"/>
                        </a:lnSpc>
                        <a:spcAft>
                          <a:spcPts val="0"/>
                        </a:spcAft>
                      </a:pPr>
                      <a:r>
                        <a:rPr lang="de-DE" sz="9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1.2.1 Unbebaute Grundstücke </a:t>
                      </a:r>
                      <a:endParaRPr lang="de-DE"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9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5.290.115,31 €</a:t>
                      </a:r>
                      <a:endParaRPr lang="de-DE"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e-DE" sz="900">
                          <a:effectLst/>
                          <a:latin typeface="Arial" panose="020B0604020202020204" pitchFamily="34" charset="0"/>
                          <a:ea typeface="Times New Roman" panose="02020603050405020304" pitchFamily="18" charset="0"/>
                          <a:cs typeface="Times New Roman" panose="02020603050405020304" pitchFamily="18" charset="0"/>
                        </a:rPr>
                        <a:t>2.1 Sonderposten für Investitionszuweisungen</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900">
                          <a:effectLst/>
                          <a:latin typeface="Arial" panose="020B0604020202020204" pitchFamily="34" charset="0"/>
                          <a:ea typeface="Times New Roman" panose="02020603050405020304" pitchFamily="18" charset="0"/>
                          <a:cs typeface="Times New Roman" panose="02020603050405020304" pitchFamily="18" charset="0"/>
                        </a:rPr>
                        <a:t>3.341.284,88 €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89650288"/>
                  </a:ext>
                </a:extLst>
              </a:tr>
              <a:tr h="172541">
                <a:tc>
                  <a:txBody>
                    <a:bodyPr/>
                    <a:lstStyle/>
                    <a:p>
                      <a:pPr>
                        <a:lnSpc>
                          <a:spcPct val="107000"/>
                        </a:lnSpc>
                        <a:spcAft>
                          <a:spcPts val="0"/>
                        </a:spcAft>
                      </a:pPr>
                      <a:r>
                        <a:rPr lang="de-DE" sz="9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1.2.2 Bebaute Grundstücke </a:t>
                      </a:r>
                      <a:endParaRPr lang="de-DE"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9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23.201.410,81 €</a:t>
                      </a:r>
                      <a:endParaRPr lang="de-DE"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e-DE" sz="900">
                          <a:effectLst/>
                          <a:latin typeface="Arial" panose="020B0604020202020204" pitchFamily="34" charset="0"/>
                          <a:ea typeface="Times New Roman" panose="02020603050405020304" pitchFamily="18" charset="0"/>
                          <a:cs typeface="Times New Roman" panose="02020603050405020304" pitchFamily="18" charset="0"/>
                        </a:rPr>
                        <a:t>2.2 Sonderposten für Investitionsbeiträge</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900">
                          <a:effectLst/>
                          <a:latin typeface="Arial" panose="020B0604020202020204" pitchFamily="34" charset="0"/>
                          <a:ea typeface="Times New Roman" panose="02020603050405020304" pitchFamily="18" charset="0"/>
                          <a:cs typeface="Times New Roman" panose="02020603050405020304" pitchFamily="18" charset="0"/>
                        </a:rPr>
                        <a:t>5.154.453,44 €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63570369"/>
                  </a:ext>
                </a:extLst>
              </a:tr>
              <a:tr h="172541">
                <a:tc>
                  <a:txBody>
                    <a:bodyPr/>
                    <a:lstStyle/>
                    <a:p>
                      <a:pPr>
                        <a:lnSpc>
                          <a:spcPct val="107000"/>
                        </a:lnSpc>
                        <a:spcAft>
                          <a:spcPts val="0"/>
                        </a:spcAft>
                      </a:pPr>
                      <a:r>
                        <a:rPr lang="de-DE" sz="9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1.2.3 Infrastrukturvermögen</a:t>
                      </a:r>
                      <a:endParaRPr lang="de-DE"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9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14.016.834,08 €</a:t>
                      </a:r>
                      <a:endParaRPr lang="de-DE"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e-DE" sz="900">
                          <a:effectLst/>
                          <a:latin typeface="Arial" panose="020B0604020202020204" pitchFamily="34" charset="0"/>
                          <a:ea typeface="Times New Roman" panose="02020603050405020304" pitchFamily="18" charset="0"/>
                          <a:cs typeface="Times New Roman" panose="02020603050405020304" pitchFamily="18" charset="0"/>
                        </a:rPr>
                        <a:t>2.3 Sonstige Sonderposten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900">
                          <a:effectLst/>
                          <a:latin typeface="Arial" panose="020B0604020202020204" pitchFamily="34" charset="0"/>
                          <a:ea typeface="Times New Roman" panose="02020603050405020304" pitchFamily="18" charset="0"/>
                          <a:cs typeface="Times New Roman" panose="02020603050405020304" pitchFamily="18" charset="0"/>
                        </a:rPr>
                        <a:t>229.084,32 €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84238476"/>
                  </a:ext>
                </a:extLst>
              </a:tr>
              <a:tr h="172541">
                <a:tc>
                  <a:txBody>
                    <a:bodyPr/>
                    <a:lstStyle/>
                    <a:p>
                      <a:pPr>
                        <a:lnSpc>
                          <a:spcPct val="107000"/>
                        </a:lnSpc>
                        <a:spcAft>
                          <a:spcPts val="0"/>
                        </a:spcAft>
                      </a:pPr>
                      <a:r>
                        <a:rPr lang="de-DE" sz="9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1.2.4 Bauten auf fremden Grundstücken</a:t>
                      </a:r>
                      <a:endParaRPr lang="de-DE"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9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0,00 €</a:t>
                      </a:r>
                      <a:endParaRPr lang="de-DE"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e-DE" sz="1000" b="1">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4. Verbindlichkeiten</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1000" b="1">
                          <a:solidFill>
                            <a:srgbClr val="FF0000"/>
                          </a:solidFill>
                          <a:effectLst/>
                          <a:latin typeface="Arial" panose="020B0604020202020204" pitchFamily="34" charset="0"/>
                          <a:ea typeface="Calibri" panose="020F0502020204030204" pitchFamily="34" charset="0"/>
                          <a:cs typeface="Times New Roman" panose="02020603050405020304" pitchFamily="18" charset="0"/>
                        </a:rPr>
                        <a:t>882.969,75 €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6842042"/>
                  </a:ext>
                </a:extLst>
              </a:tr>
              <a:tr h="172541">
                <a:tc>
                  <a:txBody>
                    <a:bodyPr/>
                    <a:lstStyle/>
                    <a:p>
                      <a:pPr>
                        <a:lnSpc>
                          <a:spcPct val="107000"/>
                        </a:lnSpc>
                        <a:spcAft>
                          <a:spcPts val="0"/>
                        </a:spcAft>
                      </a:pPr>
                      <a:r>
                        <a:rPr lang="de-DE" sz="9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1.2.5 Kunstgegenstände, Kulturdenkmäler</a:t>
                      </a:r>
                      <a:endParaRPr lang="de-DE"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9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252.113,89 €</a:t>
                      </a:r>
                      <a:endParaRPr lang="de-DE"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e-DE" sz="900">
                          <a:effectLst/>
                          <a:latin typeface="Arial" panose="020B0604020202020204" pitchFamily="34" charset="0"/>
                          <a:ea typeface="Times New Roman" panose="02020603050405020304" pitchFamily="18" charset="0"/>
                          <a:cs typeface="Times New Roman" panose="02020603050405020304" pitchFamily="18" charset="0"/>
                        </a:rPr>
                        <a:t>4.2 Verbindlichkeiten aus Kreditaufnahmen</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900">
                          <a:effectLst/>
                          <a:latin typeface="Arial" panose="020B0604020202020204" pitchFamily="34" charset="0"/>
                          <a:ea typeface="Times New Roman" panose="02020603050405020304" pitchFamily="18" charset="0"/>
                          <a:cs typeface="Times New Roman" panose="02020603050405020304" pitchFamily="18" charset="0"/>
                        </a:rPr>
                        <a:t>717.486,88</a:t>
                      </a:r>
                      <a:r>
                        <a:rPr lang="de-DE" sz="900">
                          <a:effectLst/>
                          <a:latin typeface="Arial" panose="020B0604020202020204" pitchFamily="34" charset="0"/>
                          <a:ea typeface="Calibri" panose="020F0502020204030204" pitchFamily="34" charset="0"/>
                          <a:cs typeface="Times New Roman" panose="02020603050405020304" pitchFamily="18" charset="0"/>
                        </a:rPr>
                        <a:t>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6690754"/>
                  </a:ext>
                </a:extLst>
              </a:tr>
              <a:tr h="172541">
                <a:tc>
                  <a:txBody>
                    <a:bodyPr/>
                    <a:lstStyle/>
                    <a:p>
                      <a:pPr>
                        <a:lnSpc>
                          <a:spcPct val="107000"/>
                        </a:lnSpc>
                        <a:spcAft>
                          <a:spcPts val="0"/>
                        </a:spcAft>
                      </a:pPr>
                      <a:r>
                        <a:rPr lang="de-DE" sz="9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1.2.6 Maschinen und technische Anlagen, Fahrzeuge</a:t>
                      </a:r>
                      <a:endParaRPr lang="de-DE"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9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722.086,56 €</a:t>
                      </a:r>
                      <a:endParaRPr lang="de-DE"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e-DE" sz="900">
                          <a:effectLst/>
                          <a:latin typeface="Arial" panose="020B0604020202020204" pitchFamily="34" charset="0"/>
                          <a:ea typeface="Times New Roman" panose="02020603050405020304" pitchFamily="18" charset="0"/>
                          <a:cs typeface="Times New Roman" panose="02020603050405020304" pitchFamily="18" charset="0"/>
                        </a:rPr>
                        <a:t>4.6 Verbindlichkeiten aus Lieferung u. L.</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900">
                          <a:effectLst/>
                          <a:latin typeface="Arial" panose="020B0604020202020204" pitchFamily="34" charset="0"/>
                          <a:ea typeface="Times New Roman" panose="02020603050405020304" pitchFamily="18" charset="0"/>
                          <a:cs typeface="Times New Roman" panose="02020603050405020304" pitchFamily="18" charset="0"/>
                        </a:rPr>
                        <a:t>165.482,87</a:t>
                      </a:r>
                      <a:r>
                        <a:rPr lang="de-DE" sz="900">
                          <a:effectLst/>
                          <a:latin typeface="Arial" panose="020B0604020202020204" pitchFamily="34" charset="0"/>
                          <a:ea typeface="Calibri" panose="020F0502020204030204" pitchFamily="34" charset="0"/>
                          <a:cs typeface="Times New Roman" panose="02020603050405020304" pitchFamily="18" charset="0"/>
                        </a:rPr>
                        <a:t>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61136231"/>
                  </a:ext>
                </a:extLst>
              </a:tr>
              <a:tr h="172541">
                <a:tc>
                  <a:txBody>
                    <a:bodyPr/>
                    <a:lstStyle/>
                    <a:p>
                      <a:pPr>
                        <a:lnSpc>
                          <a:spcPct val="107000"/>
                        </a:lnSpc>
                        <a:spcAft>
                          <a:spcPts val="0"/>
                        </a:spcAft>
                      </a:pPr>
                      <a:r>
                        <a:rPr lang="de-DE" sz="9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1.2.7 Betriebs- und Geschäftsausstattung</a:t>
                      </a:r>
                      <a:endParaRPr lang="de-DE"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9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705.734,67 €</a:t>
                      </a:r>
                      <a:endParaRPr lang="de-DE"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e-DE" sz="90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4.6 Sonstige Verbindlichkeiten</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90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0,00</a:t>
                      </a:r>
                      <a:r>
                        <a:rPr lang="de-DE" sz="90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89524741"/>
                  </a:ext>
                </a:extLst>
              </a:tr>
              <a:tr h="141783">
                <a:tc>
                  <a:txBody>
                    <a:bodyPr/>
                    <a:lstStyle/>
                    <a:p>
                      <a:pPr>
                        <a:lnSpc>
                          <a:spcPct val="107000"/>
                        </a:lnSpc>
                        <a:spcAft>
                          <a:spcPts val="0"/>
                        </a:spcAft>
                      </a:pPr>
                      <a:r>
                        <a:rPr lang="de-DE" sz="9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1.2.9 Anlagen im Bau</a:t>
                      </a:r>
                      <a:endParaRPr lang="de-DE"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9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7.148.164,86 €</a:t>
                      </a:r>
                      <a:endParaRPr lang="de-DE"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e-DE" sz="1000" b="1"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5. Passive Rechnungsabgrenzungsposten</a:t>
                      </a:r>
                      <a:endParaRPr lang="de-DE"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1000" b="1">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485.477,59 €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8535720"/>
                  </a:ext>
                </a:extLst>
              </a:tr>
              <a:tr h="172541">
                <a:tc>
                  <a:txBody>
                    <a:bodyPr/>
                    <a:lstStyle/>
                    <a:p>
                      <a:pPr>
                        <a:lnSpc>
                          <a:spcPct val="107000"/>
                        </a:lnSpc>
                        <a:spcAft>
                          <a:spcPts val="0"/>
                        </a:spcAft>
                      </a:pPr>
                      <a:r>
                        <a:rPr lang="de-DE" sz="900" b="1">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1.3 Finanzvermögen</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1000" b="1">
                          <a:solidFill>
                            <a:srgbClr val="FF0000"/>
                          </a:solidFill>
                          <a:effectLst/>
                          <a:latin typeface="Arial" panose="020B0604020202020204" pitchFamily="34" charset="0"/>
                          <a:ea typeface="Calibri" panose="020F0502020204030204" pitchFamily="34" charset="0"/>
                          <a:cs typeface="Times New Roman" panose="02020603050405020304" pitchFamily="18" charset="0"/>
                        </a:rPr>
                        <a:t>4.725.025,51 €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e-DE" sz="100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100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5906942"/>
                  </a:ext>
                </a:extLst>
              </a:tr>
              <a:tr h="172541">
                <a:tc>
                  <a:txBody>
                    <a:bodyPr/>
                    <a:lstStyle/>
                    <a:p>
                      <a:pPr>
                        <a:lnSpc>
                          <a:spcPct val="107000"/>
                        </a:lnSpc>
                        <a:spcAft>
                          <a:spcPts val="0"/>
                        </a:spcAft>
                      </a:pPr>
                      <a:r>
                        <a:rPr lang="de-DE" sz="900">
                          <a:effectLst/>
                          <a:latin typeface="Arial" panose="020B0604020202020204" pitchFamily="34" charset="0"/>
                          <a:ea typeface="Times New Roman" panose="02020603050405020304" pitchFamily="18" charset="0"/>
                          <a:cs typeface="Times New Roman" panose="02020603050405020304" pitchFamily="18" charset="0"/>
                        </a:rPr>
                        <a:t>1.3.2 Sonstige Beteiligungen</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900">
                          <a:effectLst/>
                          <a:latin typeface="Arial" panose="020B0604020202020204" pitchFamily="34" charset="0"/>
                          <a:ea typeface="Calibri" panose="020F0502020204030204" pitchFamily="34" charset="0"/>
                          <a:cs typeface="Times New Roman" panose="02020603050405020304" pitchFamily="18" charset="0"/>
                        </a:rPr>
                        <a:t>4.725.025,51 €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e-DE" sz="100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100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48975591"/>
                  </a:ext>
                </a:extLst>
              </a:tr>
              <a:tr h="172541">
                <a:tc>
                  <a:txBody>
                    <a:bodyPr/>
                    <a:lstStyle/>
                    <a:p>
                      <a:pPr>
                        <a:lnSpc>
                          <a:spcPct val="107000"/>
                        </a:lnSpc>
                        <a:spcAft>
                          <a:spcPts val="0"/>
                        </a:spcAft>
                      </a:pPr>
                      <a:r>
                        <a:rPr lang="de-DE" sz="90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1.3.5 Wertpapiere</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90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0,00 €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e-DE" sz="100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100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75209755"/>
                  </a:ext>
                </a:extLst>
              </a:tr>
              <a:tr h="172541">
                <a:tc>
                  <a:txBody>
                    <a:bodyPr/>
                    <a:lstStyle/>
                    <a:p>
                      <a:pPr>
                        <a:lnSpc>
                          <a:spcPct val="107000"/>
                        </a:lnSpc>
                        <a:spcAft>
                          <a:spcPts val="0"/>
                        </a:spcAft>
                      </a:pPr>
                      <a:r>
                        <a:rPr lang="de-DE" sz="90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1.3.6 Öffentlich-rechtliche Forderungen</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90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0,00</a:t>
                      </a:r>
                      <a:r>
                        <a:rPr lang="de-DE" sz="90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e-DE" sz="90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90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488223"/>
                  </a:ext>
                </a:extLst>
              </a:tr>
              <a:tr h="174611">
                <a:tc>
                  <a:txBody>
                    <a:bodyPr/>
                    <a:lstStyle/>
                    <a:p>
                      <a:pPr>
                        <a:lnSpc>
                          <a:spcPct val="107000"/>
                        </a:lnSpc>
                        <a:spcAft>
                          <a:spcPts val="0"/>
                        </a:spcAft>
                      </a:pPr>
                      <a:r>
                        <a:rPr lang="de-DE" sz="90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1.3.7 Privatrechtliche Forderungen</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90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0,00</a:t>
                      </a:r>
                      <a:r>
                        <a:rPr lang="de-DE" sz="90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de-DE" sz="1000">
                        <a:effectLst/>
                        <a:latin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de-DE" sz="1000">
                        <a:effectLst/>
                        <a:latin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92925326"/>
                  </a:ext>
                </a:extLst>
              </a:tr>
              <a:tr h="172541">
                <a:tc>
                  <a:txBody>
                    <a:bodyPr/>
                    <a:lstStyle/>
                    <a:p>
                      <a:pPr>
                        <a:lnSpc>
                          <a:spcPct val="107000"/>
                        </a:lnSpc>
                        <a:spcAft>
                          <a:spcPts val="0"/>
                        </a:spcAft>
                      </a:pPr>
                      <a:r>
                        <a:rPr lang="de-DE" sz="90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1.3.9 Liquide Mittel</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90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0,00</a:t>
                      </a:r>
                      <a:r>
                        <a:rPr lang="de-DE" sz="90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e-DE" sz="90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90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81494287"/>
                  </a:ext>
                </a:extLst>
              </a:tr>
              <a:tr h="174611">
                <a:tc>
                  <a:txBody>
                    <a:bodyPr/>
                    <a:lstStyle/>
                    <a:p>
                      <a:pPr>
                        <a:lnSpc>
                          <a:spcPct val="107000"/>
                        </a:lnSpc>
                        <a:spcAft>
                          <a:spcPts val="0"/>
                        </a:spcAft>
                      </a:pPr>
                      <a:r>
                        <a:rPr lang="de-DE" sz="1000" b="1">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2. Abgrenzungsposten</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1000" b="1">
                          <a:solidFill>
                            <a:srgbClr val="FF0000"/>
                          </a:solidFill>
                          <a:effectLst/>
                          <a:latin typeface="Arial" panose="020B0604020202020204" pitchFamily="34" charset="0"/>
                          <a:ea typeface="Calibri" panose="020F0502020204030204" pitchFamily="34" charset="0"/>
                          <a:cs typeface="Times New Roman" panose="02020603050405020304" pitchFamily="18" charset="0"/>
                        </a:rPr>
                        <a:t>1.755.393,84 €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de-DE" sz="1000">
                        <a:effectLst/>
                        <a:latin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de-DE" sz="1000">
                        <a:effectLst/>
                        <a:latin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0728586"/>
                  </a:ext>
                </a:extLst>
              </a:tr>
              <a:tr h="174611">
                <a:tc>
                  <a:txBody>
                    <a:bodyPr/>
                    <a:lstStyle/>
                    <a:p>
                      <a:pPr>
                        <a:lnSpc>
                          <a:spcPct val="107000"/>
                        </a:lnSpc>
                        <a:spcAft>
                          <a:spcPts val="0"/>
                        </a:spcAft>
                      </a:pPr>
                      <a:r>
                        <a:rPr lang="de-DE" sz="90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2.1 Aktive Rechnungsabgrenzung</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100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24.367,66 €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de-DE" sz="1000">
                        <a:effectLst/>
                        <a:latin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de-DE" sz="1000">
                        <a:effectLst/>
                        <a:latin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2732958"/>
                  </a:ext>
                </a:extLst>
              </a:tr>
              <a:tr h="174611">
                <a:tc>
                  <a:txBody>
                    <a:bodyPr/>
                    <a:lstStyle/>
                    <a:p>
                      <a:pPr>
                        <a:lnSpc>
                          <a:spcPct val="107000"/>
                        </a:lnSpc>
                        <a:spcAft>
                          <a:spcPts val="0"/>
                        </a:spcAft>
                      </a:pPr>
                      <a:r>
                        <a:rPr lang="de-DE" sz="900">
                          <a:effectLst/>
                          <a:latin typeface="Arial" panose="020B0604020202020204" pitchFamily="34" charset="0"/>
                          <a:ea typeface="Times New Roman" panose="02020603050405020304" pitchFamily="18" charset="0"/>
                          <a:cs typeface="Times New Roman" panose="02020603050405020304" pitchFamily="18" charset="0"/>
                        </a:rPr>
                        <a:t>2.2 Sonderposten für geleistete Inv.zuschüsse</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1000">
                          <a:effectLst/>
                          <a:latin typeface="Arial" panose="020B0604020202020204" pitchFamily="34" charset="0"/>
                          <a:ea typeface="Calibri" panose="020F0502020204030204" pitchFamily="34" charset="0"/>
                          <a:cs typeface="Times New Roman" panose="02020603050405020304" pitchFamily="18" charset="0"/>
                        </a:rPr>
                        <a:t>1.731.026,18 €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de-DE" sz="1000">
                        <a:effectLst/>
                        <a:latin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de-DE" sz="1000">
                        <a:effectLst/>
                        <a:latin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16325254"/>
                  </a:ext>
                </a:extLst>
              </a:tr>
              <a:tr h="413523">
                <a:tc>
                  <a:txBody>
                    <a:bodyPr/>
                    <a:lstStyle/>
                    <a:p>
                      <a:pPr>
                        <a:lnSpc>
                          <a:spcPct val="107000"/>
                        </a:lnSpc>
                        <a:spcAft>
                          <a:spcPts val="0"/>
                        </a:spcAft>
                      </a:pPr>
                      <a:r>
                        <a:rPr lang="en-US" sz="1300" b="1">
                          <a:effectLst/>
                          <a:latin typeface="Arial" panose="020B0604020202020204" pitchFamily="34" charset="0"/>
                          <a:ea typeface="Times New Roman" panose="02020603050405020304" pitchFamily="18" charset="0"/>
                          <a:cs typeface="Times New Roman" panose="02020603050405020304" pitchFamily="18" charset="0"/>
                        </a:rPr>
                        <a:t>S U M M E   A K T I V A</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1300" b="1">
                          <a:effectLst/>
                          <a:latin typeface="Arial" panose="020B0604020202020204" pitchFamily="34" charset="0"/>
                          <a:ea typeface="Times New Roman" panose="02020603050405020304" pitchFamily="18" charset="0"/>
                          <a:cs typeface="Times New Roman" panose="02020603050405020304" pitchFamily="18" charset="0"/>
                        </a:rPr>
                        <a:t>57.823.454,53 €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300" b="1">
                          <a:effectLst/>
                          <a:latin typeface="Arial" panose="020B0604020202020204" pitchFamily="34" charset="0"/>
                          <a:ea typeface="Times New Roman" panose="02020603050405020304" pitchFamily="18" charset="0"/>
                          <a:cs typeface="Times New Roman" panose="02020603050405020304" pitchFamily="18" charset="0"/>
                        </a:rPr>
                        <a:t>S U M M E   P A S S I V A</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1300" b="1" dirty="0">
                          <a:effectLst/>
                          <a:latin typeface="Arial" panose="020B0604020202020204" pitchFamily="34" charset="0"/>
                          <a:ea typeface="Times New Roman" panose="02020603050405020304" pitchFamily="18" charset="0"/>
                          <a:cs typeface="Times New Roman" panose="02020603050405020304" pitchFamily="18" charset="0"/>
                        </a:rPr>
                        <a:t>57.823.454,53 €</a:t>
                      </a:r>
                      <a:endParaRPr lang="de-DE"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8459164"/>
                  </a:ext>
                </a:extLst>
              </a:tr>
            </a:tbl>
          </a:graphicData>
        </a:graphic>
      </p:graphicFrame>
    </p:spTree>
    <p:extLst>
      <p:ext uri="{BB962C8B-B14F-4D97-AF65-F5344CB8AC3E}">
        <p14:creationId xmlns:p14="http://schemas.microsoft.com/office/powerpoint/2010/main" val="406048853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095390"/>
            <a:ext cx="9144000" cy="762610"/>
          </a:xfrm>
          <a:prstGeom prst="rect">
            <a:avLst/>
          </a:prstGeom>
        </p:spPr>
      </p:pic>
      <p:sp>
        <p:nvSpPr>
          <p:cNvPr id="2" name="Rechteck 1"/>
          <p:cNvSpPr/>
          <p:nvPr/>
        </p:nvSpPr>
        <p:spPr>
          <a:xfrm>
            <a:off x="467544" y="836712"/>
            <a:ext cx="7992888" cy="3693319"/>
          </a:xfrm>
          <a:prstGeom prst="rect">
            <a:avLst/>
          </a:prstGeom>
        </p:spPr>
        <p:txBody>
          <a:bodyPr wrap="square">
            <a:spAutoFit/>
          </a:bodyPr>
          <a:lstStyle/>
          <a:p>
            <a:r>
              <a:rPr lang="de-DE" b="1" dirty="0"/>
              <a:t>PASSIVA</a:t>
            </a:r>
          </a:p>
          <a:p>
            <a:r>
              <a:rPr lang="de-DE" b="1" dirty="0"/>
              <a:t>1 Eigenkapital</a:t>
            </a:r>
          </a:p>
          <a:p>
            <a:r>
              <a:rPr lang="de-DE" b="1" dirty="0"/>
              <a:t>1.1 </a:t>
            </a:r>
            <a:r>
              <a:rPr lang="de-DE" b="1" dirty="0" smtClean="0"/>
              <a:t>Basiskapital</a:t>
            </a:r>
          </a:p>
          <a:p>
            <a:endParaRPr lang="de-DE" b="1" dirty="0"/>
          </a:p>
          <a:p>
            <a:r>
              <a:rPr lang="de-DE" dirty="0"/>
              <a:t>Das Basiskapital ist die sich in der Bilanz ergebende Differenz zwischen Vermögen und Abgrenzungsposten der Aktivseite sowie Rücklagen, Sonderposten, Rückstellungen, Verbindlichkeiten und Rechnungsabgrenzungsposten der Passivseite (§ 61 Nr. 6 GemHVO). Beim Basiskapital handelt es sich insoweit um einen rechnerischen Saldo, der im Zuge der Aufstellung der Eröffnungsbilanz erstmalig ermittelt wird</a:t>
            </a:r>
            <a:r>
              <a:rPr lang="de-DE" dirty="0" smtClean="0"/>
              <a:t>.</a:t>
            </a:r>
          </a:p>
          <a:p>
            <a:endParaRPr lang="de-DE" dirty="0"/>
          </a:p>
          <a:p>
            <a:r>
              <a:rPr lang="de-DE" i="1" dirty="0"/>
              <a:t>Das Basiskapital beträgt zum 01.01.2017 47.730.184,55 EURO.</a:t>
            </a:r>
            <a:endParaRPr lang="de-DE" dirty="0"/>
          </a:p>
          <a:p>
            <a:endParaRPr lang="de-DE" dirty="0"/>
          </a:p>
        </p:txBody>
      </p:sp>
    </p:spTree>
    <p:extLst>
      <p:ext uri="{BB962C8B-B14F-4D97-AF65-F5344CB8AC3E}">
        <p14:creationId xmlns:p14="http://schemas.microsoft.com/office/powerpoint/2010/main" val="206414560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095390"/>
            <a:ext cx="9144000" cy="762610"/>
          </a:xfrm>
          <a:prstGeom prst="rect">
            <a:avLst/>
          </a:prstGeom>
        </p:spPr>
      </p:pic>
      <p:sp>
        <p:nvSpPr>
          <p:cNvPr id="2" name="Rechteck 1"/>
          <p:cNvSpPr/>
          <p:nvPr/>
        </p:nvSpPr>
        <p:spPr>
          <a:xfrm>
            <a:off x="575556" y="116632"/>
            <a:ext cx="7992888" cy="6186309"/>
          </a:xfrm>
          <a:prstGeom prst="rect">
            <a:avLst/>
          </a:prstGeom>
        </p:spPr>
        <p:txBody>
          <a:bodyPr wrap="square">
            <a:spAutoFit/>
          </a:bodyPr>
          <a:lstStyle/>
          <a:p>
            <a:r>
              <a:rPr lang="de-DE" b="1" u="sng" dirty="0"/>
              <a:t>2 </a:t>
            </a:r>
            <a:r>
              <a:rPr lang="de-DE" b="1" u="sng" dirty="0" smtClean="0"/>
              <a:t>Sonderposten</a:t>
            </a:r>
          </a:p>
          <a:p>
            <a:r>
              <a:rPr lang="de-DE" dirty="0" smtClean="0"/>
              <a:t>Sonderposten </a:t>
            </a:r>
            <a:r>
              <a:rPr lang="de-DE" dirty="0"/>
              <a:t>stellen Deckungsmittel für Investitionen dar, die die Kommunen </a:t>
            </a:r>
          </a:p>
          <a:p>
            <a:pPr lvl="0"/>
            <a:r>
              <a:rPr lang="de-DE" dirty="0"/>
              <a:t>von Dritten ohne Rückzahlungsverpflichtung erhalten haben,</a:t>
            </a:r>
          </a:p>
          <a:p>
            <a:pPr lvl="0"/>
            <a:r>
              <a:rPr lang="de-DE" dirty="0"/>
              <a:t>nach der Brutto-Methode auf der Passivseite der Bilanz ausweisen und über die Nutzungsdauer des finanzierten Vermögensgegenstandes ertragswirksam auflösen (§ 40 Abs. 4 GemHVO).</a:t>
            </a:r>
          </a:p>
          <a:p>
            <a:r>
              <a:rPr lang="de-DE" b="1" u="sng" dirty="0" smtClean="0"/>
              <a:t>2.1 </a:t>
            </a:r>
            <a:r>
              <a:rPr lang="de-DE" b="1" u="sng" dirty="0"/>
              <a:t>Sonderposten für Investitionszuweisungen</a:t>
            </a:r>
          </a:p>
          <a:p>
            <a:r>
              <a:rPr lang="de-DE" dirty="0"/>
              <a:t>Hierbei handelt es sich um Mittel, die die Kommune für die Finanzierung von Investitionen (Anschaffung oder Herstellung von Vermögensgegenständen) erhalten hat.</a:t>
            </a:r>
          </a:p>
          <a:p>
            <a:r>
              <a:rPr lang="de-DE" i="1" dirty="0"/>
              <a:t>Der Wert der Sonderposten für Investitionszuweisungen beträgt zum 01.01.2017 3.341.284,88 EURO.</a:t>
            </a:r>
            <a:endParaRPr lang="de-DE" dirty="0"/>
          </a:p>
          <a:p>
            <a:r>
              <a:rPr lang="de-DE" b="1" u="sng" dirty="0" smtClean="0"/>
              <a:t>2.2 </a:t>
            </a:r>
            <a:r>
              <a:rPr lang="de-DE" b="1" u="sng" dirty="0"/>
              <a:t>Sonderposten für Investitionsbeiträge</a:t>
            </a:r>
          </a:p>
          <a:p>
            <a:r>
              <a:rPr lang="de-DE" dirty="0"/>
              <a:t>Als Investitionsbeiträge gelten die Anschluss- und Erschließungsbeiträge nach §§ 20 ff. KAG.</a:t>
            </a:r>
          </a:p>
          <a:p>
            <a:r>
              <a:rPr lang="de-DE" i="1" dirty="0"/>
              <a:t>Der Wert der Sonderposten für Investitionsbeiträge beträgt zum 01.01.2017 5.154.453,44 EURO.</a:t>
            </a:r>
            <a:endParaRPr lang="de-DE" dirty="0"/>
          </a:p>
          <a:p>
            <a:r>
              <a:rPr lang="de-DE" b="1" u="sng" dirty="0"/>
              <a:t>2.3 Sonstige Sonderposten / Sonderposten für Anlagen im Bau</a:t>
            </a:r>
          </a:p>
          <a:p>
            <a:r>
              <a:rPr lang="de-DE" dirty="0"/>
              <a:t>Hierbei werden im Bau befindliche Anlagegüter durch Zuweisungen oder Beträge finanziert.</a:t>
            </a:r>
          </a:p>
          <a:p>
            <a:r>
              <a:rPr lang="de-DE" i="1" dirty="0"/>
              <a:t>Der Wert der Sonstigen Sonderposten beträgt zum 01.01.2017 229.084,32 EURO.</a:t>
            </a:r>
            <a:endParaRPr lang="de-DE" dirty="0"/>
          </a:p>
          <a:p>
            <a:endParaRPr lang="de-DE" b="1" dirty="0"/>
          </a:p>
        </p:txBody>
      </p:sp>
    </p:spTree>
    <p:extLst>
      <p:ext uri="{BB962C8B-B14F-4D97-AF65-F5344CB8AC3E}">
        <p14:creationId xmlns:p14="http://schemas.microsoft.com/office/powerpoint/2010/main" val="50731784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095390"/>
            <a:ext cx="9144000" cy="762610"/>
          </a:xfrm>
          <a:prstGeom prst="rect">
            <a:avLst/>
          </a:prstGeom>
        </p:spPr>
      </p:pic>
      <p:sp>
        <p:nvSpPr>
          <p:cNvPr id="2" name="Rechteck 1"/>
          <p:cNvSpPr/>
          <p:nvPr/>
        </p:nvSpPr>
        <p:spPr>
          <a:xfrm>
            <a:off x="539552" y="908720"/>
            <a:ext cx="7992888" cy="3693319"/>
          </a:xfrm>
          <a:prstGeom prst="rect">
            <a:avLst/>
          </a:prstGeom>
        </p:spPr>
        <p:txBody>
          <a:bodyPr wrap="square">
            <a:spAutoFit/>
          </a:bodyPr>
          <a:lstStyle/>
          <a:p>
            <a:r>
              <a:rPr lang="de-DE" b="1" dirty="0"/>
              <a:t>4 Verbindlichkeiten</a:t>
            </a:r>
          </a:p>
          <a:p>
            <a:r>
              <a:rPr lang="de-DE" dirty="0"/>
              <a:t>Verbindlichkeiten sind die am Abschlussstichtag der Höhe und der Fälligkeit nach feststehenden Verpflichtungen. Grundsätzlich sind sämtliche Verbindlichkeiten zu passivieren, um dem Grundsatz der Vollständigkeit gerecht zu werden.</a:t>
            </a:r>
          </a:p>
          <a:p>
            <a:r>
              <a:rPr lang="de-DE" dirty="0"/>
              <a:t> </a:t>
            </a:r>
          </a:p>
          <a:p>
            <a:r>
              <a:rPr lang="de-DE" b="1" dirty="0"/>
              <a:t>4.2 Verbindlichkeiten aus Kreditaufnahmen</a:t>
            </a:r>
          </a:p>
          <a:p>
            <a:r>
              <a:rPr lang="de-DE" dirty="0"/>
              <a:t>Unter dieser Bilanzposition sind die aufgenommenen Kredite ersichtlich. Diese, von Dritten zur Verfügung gestellten Mittel, müssen zurückgezahlt und verzinst werden</a:t>
            </a:r>
            <a:r>
              <a:rPr lang="de-DE" dirty="0" smtClean="0"/>
              <a:t>.</a:t>
            </a:r>
          </a:p>
          <a:p>
            <a:endParaRPr lang="de-DE" dirty="0"/>
          </a:p>
          <a:p>
            <a:r>
              <a:rPr lang="de-DE" i="1" dirty="0"/>
              <a:t>Der Wert der Verbindlichkeiten aus Kreditaufnahmen beträgt zum 01.01.2017 717.486,88 EURO.</a:t>
            </a:r>
            <a:endParaRPr lang="de-DE" dirty="0"/>
          </a:p>
        </p:txBody>
      </p:sp>
    </p:spTree>
    <p:extLst>
      <p:ext uri="{BB962C8B-B14F-4D97-AF65-F5344CB8AC3E}">
        <p14:creationId xmlns:p14="http://schemas.microsoft.com/office/powerpoint/2010/main" val="396985943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095390"/>
            <a:ext cx="9144000" cy="762610"/>
          </a:xfrm>
          <a:prstGeom prst="rect">
            <a:avLst/>
          </a:prstGeom>
        </p:spPr>
      </p:pic>
      <p:sp>
        <p:nvSpPr>
          <p:cNvPr id="2" name="Rechteck 1"/>
          <p:cNvSpPr/>
          <p:nvPr/>
        </p:nvSpPr>
        <p:spPr>
          <a:xfrm>
            <a:off x="539552" y="908720"/>
            <a:ext cx="7992888" cy="2862322"/>
          </a:xfrm>
          <a:prstGeom prst="rect">
            <a:avLst/>
          </a:prstGeom>
        </p:spPr>
        <p:txBody>
          <a:bodyPr wrap="square">
            <a:spAutoFit/>
          </a:bodyPr>
          <a:lstStyle/>
          <a:p>
            <a:r>
              <a:rPr lang="de-DE" b="1" dirty="0"/>
              <a:t>4.4 Verbindlichkeiten aus Lieferung und </a:t>
            </a:r>
            <a:r>
              <a:rPr lang="de-DE" b="1" dirty="0" smtClean="0"/>
              <a:t>Leistung</a:t>
            </a:r>
          </a:p>
          <a:p>
            <a:endParaRPr lang="de-DE" b="1" dirty="0"/>
          </a:p>
          <a:p>
            <a:r>
              <a:rPr lang="de-DE" dirty="0"/>
              <a:t>Hierzu zählen die Verpflichtungen aus gegenseitigen Verträgen, die von der Gegen-seite erfüllt sind, aber von der bilanzierenden Kommune noch nicht, d.h. z.B. die Rechnung von der Kommune noch nicht bezahlt ist. Dies ist beispielsweise dann der Fall, wenn die Kommune ein Zahlungsziel ausschöpft</a:t>
            </a:r>
            <a:r>
              <a:rPr lang="de-DE" dirty="0" smtClean="0"/>
              <a:t>.</a:t>
            </a:r>
          </a:p>
          <a:p>
            <a:endParaRPr lang="de-DE" dirty="0"/>
          </a:p>
          <a:p>
            <a:r>
              <a:rPr lang="de-DE" i="1" dirty="0"/>
              <a:t>Der Wert der Verbindlichkeiten aus Lieferung und Leistung beträgt zum 01.01.2017 165.482,87 EURO.</a:t>
            </a:r>
            <a:endParaRPr lang="de-DE"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prstClr val="white"/>
              </a:solidFill>
              <a:effectLst/>
              <a:uLnTx/>
              <a:uFillTx/>
              <a:latin typeface="Constantia"/>
              <a:ea typeface="+mn-ea"/>
              <a:cs typeface="+mn-cs"/>
            </a:endParaRPr>
          </a:p>
        </p:txBody>
      </p:sp>
    </p:spTree>
    <p:extLst>
      <p:ext uri="{BB962C8B-B14F-4D97-AF65-F5344CB8AC3E}">
        <p14:creationId xmlns:p14="http://schemas.microsoft.com/office/powerpoint/2010/main" val="371914160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095390"/>
            <a:ext cx="9144000" cy="762610"/>
          </a:xfrm>
          <a:prstGeom prst="rect">
            <a:avLst/>
          </a:prstGeom>
        </p:spPr>
      </p:pic>
      <p:sp>
        <p:nvSpPr>
          <p:cNvPr id="2" name="Rechteck 1"/>
          <p:cNvSpPr/>
          <p:nvPr/>
        </p:nvSpPr>
        <p:spPr>
          <a:xfrm>
            <a:off x="539552" y="836712"/>
            <a:ext cx="7992888" cy="2862322"/>
          </a:xfrm>
          <a:prstGeom prst="rect">
            <a:avLst/>
          </a:prstGeom>
        </p:spPr>
        <p:txBody>
          <a:bodyPr wrap="square">
            <a:spAutoFit/>
          </a:bodyPr>
          <a:lstStyle/>
          <a:p>
            <a:r>
              <a:rPr lang="de-DE" b="1" dirty="0"/>
              <a:t>5 Passive </a:t>
            </a:r>
            <a:r>
              <a:rPr lang="de-DE" b="1" dirty="0" smtClean="0"/>
              <a:t>Rechnungsabgrenzung</a:t>
            </a:r>
          </a:p>
          <a:p>
            <a:endParaRPr lang="de-DE" b="1" dirty="0"/>
          </a:p>
          <a:p>
            <a:r>
              <a:rPr lang="de-DE" dirty="0"/>
              <a:t>Hierunter fallen Einnahmen, die bereits im abzuschließenden Haushaltsjahr zugeflossen sind, aber zum Teil oder ganz künftigen Haushaltsjahren wirtschaftlich zuzurechnen sind.</a:t>
            </a:r>
          </a:p>
          <a:p>
            <a:r>
              <a:rPr lang="de-DE" dirty="0"/>
              <a:t>Beispiele: Grabnutzungsgebühren, im Voraus erhaltene Miete, Pacht, </a:t>
            </a:r>
            <a:r>
              <a:rPr lang="de-DE" dirty="0" smtClean="0"/>
              <a:t>Zinsen</a:t>
            </a:r>
          </a:p>
          <a:p>
            <a:endParaRPr lang="de-DE" dirty="0"/>
          </a:p>
          <a:p>
            <a:r>
              <a:rPr lang="de-DE" i="1" dirty="0"/>
              <a:t>Der Wert der passiven Rechnungsabgrenzungsposten beträgt zum 01.01.2017 insgesamt 485.477,59 EURO.</a:t>
            </a:r>
            <a:endParaRPr lang="de-DE"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prstClr val="white"/>
              </a:solidFill>
              <a:effectLst/>
              <a:uLnTx/>
              <a:uFillTx/>
              <a:latin typeface="Constantia"/>
              <a:ea typeface="+mn-ea"/>
              <a:cs typeface="+mn-cs"/>
            </a:endParaRPr>
          </a:p>
        </p:txBody>
      </p:sp>
    </p:spTree>
    <p:extLst>
      <p:ext uri="{BB962C8B-B14F-4D97-AF65-F5344CB8AC3E}">
        <p14:creationId xmlns:p14="http://schemas.microsoft.com/office/powerpoint/2010/main" val="53390577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095390"/>
            <a:ext cx="9144000" cy="762610"/>
          </a:xfrm>
          <a:prstGeom prst="rect">
            <a:avLst/>
          </a:prstGeom>
        </p:spPr>
      </p:pic>
      <p:sp>
        <p:nvSpPr>
          <p:cNvPr id="7" name="Titel 1"/>
          <p:cNvSpPr>
            <a:spLocks noGrp="1"/>
          </p:cNvSpPr>
          <p:nvPr>
            <p:ph type="ctrTitle"/>
          </p:nvPr>
        </p:nvSpPr>
        <p:spPr>
          <a:xfrm>
            <a:off x="519882" y="630102"/>
            <a:ext cx="7772400" cy="576064"/>
          </a:xfrm>
        </p:spPr>
        <p:txBody>
          <a:bodyPr>
            <a:normAutofit/>
          </a:bodyPr>
          <a:lstStyle/>
          <a:p>
            <a:pPr algn="ctr"/>
            <a:r>
              <a:rPr lang="de-DE" sz="3600" spc="50" dirty="0" smtClean="0">
                <a:ln w="9525" cmpd="sng">
                  <a:solidFill>
                    <a:schemeClr val="accent1"/>
                  </a:solidFill>
                  <a:prstDash val="solid"/>
                </a:ln>
                <a:solidFill>
                  <a:srgbClr val="70AD47">
                    <a:tint val="1000"/>
                  </a:srgbClr>
                </a:solidFill>
                <a:effectLst>
                  <a:glow rad="38100">
                    <a:schemeClr val="accent1">
                      <a:alpha val="40000"/>
                    </a:schemeClr>
                  </a:glow>
                </a:effectLst>
                <a:latin typeface="Arial" panose="020B0604020202020204" pitchFamily="34" charset="0"/>
                <a:cs typeface="Arial" panose="020B0604020202020204" pitchFamily="34" charset="0"/>
              </a:rPr>
              <a:t>Gesamtbilanz zum 01.01.2017</a:t>
            </a:r>
            <a:endParaRPr lang="de-DE" sz="3600" spc="50" dirty="0">
              <a:ln w="9525" cmpd="sng">
                <a:solidFill>
                  <a:schemeClr val="accent1"/>
                </a:solidFill>
                <a:prstDash val="solid"/>
              </a:ln>
              <a:solidFill>
                <a:srgbClr val="70AD47">
                  <a:tint val="1000"/>
                </a:srgbClr>
              </a:solidFill>
              <a:effectLst>
                <a:glow rad="38100">
                  <a:schemeClr val="accent1">
                    <a:alpha val="40000"/>
                  </a:schemeClr>
                </a:glow>
              </a:effectLst>
              <a:latin typeface="Arial" panose="020B0604020202020204" pitchFamily="34" charset="0"/>
              <a:cs typeface="Arial" panose="020B0604020202020204" pitchFamily="34" charset="0"/>
            </a:endParaRPr>
          </a:p>
        </p:txBody>
      </p:sp>
      <p:graphicFrame>
        <p:nvGraphicFramePr>
          <p:cNvPr id="5" name="Tabelle 4"/>
          <p:cNvGraphicFramePr>
            <a:graphicFrameLocks noGrp="1"/>
          </p:cNvGraphicFramePr>
          <p:nvPr>
            <p:extLst>
              <p:ext uri="{D42A27DB-BD31-4B8C-83A1-F6EECF244321}">
                <p14:modId xmlns:p14="http://schemas.microsoft.com/office/powerpoint/2010/main" val="588613125"/>
              </p:ext>
            </p:extLst>
          </p:nvPr>
        </p:nvGraphicFramePr>
        <p:xfrm>
          <a:off x="535534" y="1340768"/>
          <a:ext cx="8284938" cy="4230801"/>
        </p:xfrm>
        <a:graphic>
          <a:graphicData uri="http://schemas.openxmlformats.org/drawingml/2006/table">
            <a:tbl>
              <a:tblPr firstRow="1" firstCol="1" bandRow="1"/>
              <a:tblGrid>
                <a:gridCol w="2783943">
                  <a:extLst>
                    <a:ext uri="{9D8B030D-6E8A-4147-A177-3AD203B41FA5}">
                      <a16:colId xmlns:a16="http://schemas.microsoft.com/office/drawing/2014/main" val="1350930259"/>
                    </a:ext>
                  </a:extLst>
                </a:gridCol>
                <a:gridCol w="1324531">
                  <a:extLst>
                    <a:ext uri="{9D8B030D-6E8A-4147-A177-3AD203B41FA5}">
                      <a16:colId xmlns:a16="http://schemas.microsoft.com/office/drawing/2014/main" val="2626948294"/>
                    </a:ext>
                  </a:extLst>
                </a:gridCol>
                <a:gridCol w="2880320">
                  <a:extLst>
                    <a:ext uri="{9D8B030D-6E8A-4147-A177-3AD203B41FA5}">
                      <a16:colId xmlns:a16="http://schemas.microsoft.com/office/drawing/2014/main" val="1997870340"/>
                    </a:ext>
                  </a:extLst>
                </a:gridCol>
                <a:gridCol w="1296144">
                  <a:extLst>
                    <a:ext uri="{9D8B030D-6E8A-4147-A177-3AD203B41FA5}">
                      <a16:colId xmlns:a16="http://schemas.microsoft.com/office/drawing/2014/main" val="4147322460"/>
                    </a:ext>
                  </a:extLst>
                </a:gridCol>
              </a:tblGrid>
              <a:tr h="362336">
                <a:tc>
                  <a:txBody>
                    <a:bodyPr/>
                    <a:lstStyle/>
                    <a:p>
                      <a:pPr>
                        <a:lnSpc>
                          <a:spcPct val="107000"/>
                        </a:lnSpc>
                        <a:spcAft>
                          <a:spcPts val="0"/>
                        </a:spcAft>
                      </a:pPr>
                      <a:r>
                        <a:rPr lang="de-DE" sz="1100" b="1"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A K T I V A</a:t>
                      </a:r>
                      <a:endParaRPr lang="de-DE"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tc>
                  <a:txBody>
                    <a:bodyPr/>
                    <a:lstStyle/>
                    <a:p>
                      <a:pPr>
                        <a:lnSpc>
                          <a:spcPct val="107000"/>
                        </a:lnSpc>
                        <a:spcAft>
                          <a:spcPts val="0"/>
                        </a:spcAft>
                      </a:pPr>
                      <a:r>
                        <a:rPr lang="de-DE" sz="9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de-DE"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tc>
                  <a:txBody>
                    <a:bodyPr/>
                    <a:lstStyle/>
                    <a:p>
                      <a:pPr>
                        <a:lnSpc>
                          <a:spcPct val="107000"/>
                        </a:lnSpc>
                        <a:spcAft>
                          <a:spcPts val="0"/>
                        </a:spcAft>
                      </a:pPr>
                      <a:r>
                        <a:rPr lang="de-DE" sz="1100" b="1"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P A S </a:t>
                      </a:r>
                      <a:r>
                        <a:rPr lang="de-DE" sz="1100" b="1" dirty="0" err="1">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S</a:t>
                      </a:r>
                      <a:r>
                        <a:rPr lang="de-DE" sz="1100" b="1"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I V A</a:t>
                      </a:r>
                      <a:endParaRPr lang="de-DE"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tc>
                  <a:txBody>
                    <a:bodyPr/>
                    <a:lstStyle/>
                    <a:p>
                      <a:pPr>
                        <a:lnSpc>
                          <a:spcPct val="107000"/>
                        </a:lnSpc>
                        <a:spcAft>
                          <a:spcPts val="0"/>
                        </a:spcAft>
                      </a:pPr>
                      <a:r>
                        <a:rPr lang="de-DE" sz="9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de-DE"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extLst>
                  <a:ext uri="{0D108BD9-81ED-4DB2-BD59-A6C34878D82A}">
                    <a16:rowId xmlns:a16="http://schemas.microsoft.com/office/drawing/2014/main" val="1709980471"/>
                  </a:ext>
                </a:extLst>
              </a:tr>
              <a:tr h="174611">
                <a:tc>
                  <a:txBody>
                    <a:bodyPr/>
                    <a:lstStyle/>
                    <a:p>
                      <a:pPr>
                        <a:lnSpc>
                          <a:spcPct val="107000"/>
                        </a:lnSpc>
                        <a:spcAft>
                          <a:spcPts val="0"/>
                        </a:spcAft>
                      </a:pPr>
                      <a:r>
                        <a:rPr lang="de-DE" sz="1000" b="1"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1. Vermögen</a:t>
                      </a:r>
                      <a:endParaRPr lang="de-DE"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de-DE" sz="1000">
                        <a:solidFill>
                          <a:schemeClr val="tx1"/>
                        </a:solidFill>
                        <a:effectLst/>
                        <a:latin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e-DE" sz="1000" b="1">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1. Eigenkapital</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1000" b="1">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47.730.184,55 €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80951492"/>
                  </a:ext>
                </a:extLst>
              </a:tr>
              <a:tr h="172541">
                <a:tc>
                  <a:txBody>
                    <a:bodyPr/>
                    <a:lstStyle/>
                    <a:p>
                      <a:pPr>
                        <a:lnSpc>
                          <a:spcPct val="107000"/>
                        </a:lnSpc>
                        <a:spcAft>
                          <a:spcPts val="0"/>
                        </a:spcAft>
                      </a:pPr>
                      <a:r>
                        <a:rPr lang="de-DE" sz="9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1.1 Immaterielle Vermögensgegenstände</a:t>
                      </a:r>
                      <a:endParaRPr lang="de-DE"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9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6.575,00 € </a:t>
                      </a:r>
                      <a:endParaRPr lang="de-DE"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e-DE" sz="90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1.1 Basiskapital</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90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47.730.184,55 €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44385335"/>
                  </a:ext>
                </a:extLst>
              </a:tr>
              <a:tr h="172541">
                <a:tc>
                  <a:txBody>
                    <a:bodyPr/>
                    <a:lstStyle/>
                    <a:p>
                      <a:pPr>
                        <a:lnSpc>
                          <a:spcPct val="107000"/>
                        </a:lnSpc>
                        <a:spcAft>
                          <a:spcPts val="0"/>
                        </a:spcAft>
                      </a:pPr>
                      <a:r>
                        <a:rPr lang="de-DE" sz="900" b="1"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1.2 Sachvermögen</a:t>
                      </a:r>
                      <a:endParaRPr lang="de-DE"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900" b="1">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51.336.460,18 €</a:t>
                      </a:r>
                      <a:endParaRPr lang="de-DE"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e-DE" sz="1000" b="1">
                          <a:effectLst/>
                          <a:latin typeface="Arial" panose="020B0604020202020204" pitchFamily="34" charset="0"/>
                          <a:ea typeface="Times New Roman" panose="02020603050405020304" pitchFamily="18" charset="0"/>
                          <a:cs typeface="Times New Roman" panose="02020603050405020304" pitchFamily="18" charset="0"/>
                        </a:rPr>
                        <a:t>2. Sonderposten</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1000" b="1">
                          <a:effectLst/>
                          <a:latin typeface="Arial" panose="020B0604020202020204" pitchFamily="34" charset="0"/>
                          <a:ea typeface="Calibri" panose="020F0502020204030204" pitchFamily="34" charset="0"/>
                          <a:cs typeface="Times New Roman" panose="02020603050405020304" pitchFamily="18" charset="0"/>
                        </a:rPr>
                        <a:t>8.724.822,64 €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7783913"/>
                  </a:ext>
                </a:extLst>
              </a:tr>
              <a:tr h="172541">
                <a:tc>
                  <a:txBody>
                    <a:bodyPr/>
                    <a:lstStyle/>
                    <a:p>
                      <a:pPr>
                        <a:lnSpc>
                          <a:spcPct val="107000"/>
                        </a:lnSpc>
                        <a:spcAft>
                          <a:spcPts val="0"/>
                        </a:spcAft>
                      </a:pPr>
                      <a:r>
                        <a:rPr lang="de-DE" sz="9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1.2.1 Unbebaute Grundstücke </a:t>
                      </a:r>
                      <a:endParaRPr lang="de-DE"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9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5.290.115,31 €</a:t>
                      </a:r>
                      <a:endParaRPr lang="de-DE"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e-DE" sz="900">
                          <a:effectLst/>
                          <a:latin typeface="Arial" panose="020B0604020202020204" pitchFamily="34" charset="0"/>
                          <a:ea typeface="Times New Roman" panose="02020603050405020304" pitchFamily="18" charset="0"/>
                          <a:cs typeface="Times New Roman" panose="02020603050405020304" pitchFamily="18" charset="0"/>
                        </a:rPr>
                        <a:t>2.1 Sonderposten für Investitionszuweisungen</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900">
                          <a:effectLst/>
                          <a:latin typeface="Arial" panose="020B0604020202020204" pitchFamily="34" charset="0"/>
                          <a:ea typeface="Times New Roman" panose="02020603050405020304" pitchFamily="18" charset="0"/>
                          <a:cs typeface="Times New Roman" panose="02020603050405020304" pitchFamily="18" charset="0"/>
                        </a:rPr>
                        <a:t>3.341.284,88 €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89650288"/>
                  </a:ext>
                </a:extLst>
              </a:tr>
              <a:tr h="172541">
                <a:tc>
                  <a:txBody>
                    <a:bodyPr/>
                    <a:lstStyle/>
                    <a:p>
                      <a:pPr>
                        <a:lnSpc>
                          <a:spcPct val="107000"/>
                        </a:lnSpc>
                        <a:spcAft>
                          <a:spcPts val="0"/>
                        </a:spcAft>
                      </a:pPr>
                      <a:r>
                        <a:rPr lang="de-DE" sz="9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1.2.2 Bebaute Grundstücke </a:t>
                      </a:r>
                      <a:endParaRPr lang="de-DE"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9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23.201.410,81 €</a:t>
                      </a:r>
                      <a:endParaRPr lang="de-DE"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e-DE" sz="900">
                          <a:effectLst/>
                          <a:latin typeface="Arial" panose="020B0604020202020204" pitchFamily="34" charset="0"/>
                          <a:ea typeface="Times New Roman" panose="02020603050405020304" pitchFamily="18" charset="0"/>
                          <a:cs typeface="Times New Roman" panose="02020603050405020304" pitchFamily="18" charset="0"/>
                        </a:rPr>
                        <a:t>2.2 Sonderposten für Investitionsbeiträge</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900">
                          <a:effectLst/>
                          <a:latin typeface="Arial" panose="020B0604020202020204" pitchFamily="34" charset="0"/>
                          <a:ea typeface="Times New Roman" panose="02020603050405020304" pitchFamily="18" charset="0"/>
                          <a:cs typeface="Times New Roman" panose="02020603050405020304" pitchFamily="18" charset="0"/>
                        </a:rPr>
                        <a:t>5.154.453,44 €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63570369"/>
                  </a:ext>
                </a:extLst>
              </a:tr>
              <a:tr h="172541">
                <a:tc>
                  <a:txBody>
                    <a:bodyPr/>
                    <a:lstStyle/>
                    <a:p>
                      <a:pPr>
                        <a:lnSpc>
                          <a:spcPct val="107000"/>
                        </a:lnSpc>
                        <a:spcAft>
                          <a:spcPts val="0"/>
                        </a:spcAft>
                      </a:pPr>
                      <a:r>
                        <a:rPr lang="de-DE" sz="9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1.2.3 Infrastrukturvermögen</a:t>
                      </a:r>
                      <a:endParaRPr lang="de-DE"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9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14.016.834,08 €</a:t>
                      </a:r>
                      <a:endParaRPr lang="de-DE"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e-DE" sz="900">
                          <a:effectLst/>
                          <a:latin typeface="Arial" panose="020B0604020202020204" pitchFamily="34" charset="0"/>
                          <a:ea typeface="Times New Roman" panose="02020603050405020304" pitchFamily="18" charset="0"/>
                          <a:cs typeface="Times New Roman" panose="02020603050405020304" pitchFamily="18" charset="0"/>
                        </a:rPr>
                        <a:t>2.3 Sonstige Sonderposten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900">
                          <a:effectLst/>
                          <a:latin typeface="Arial" panose="020B0604020202020204" pitchFamily="34" charset="0"/>
                          <a:ea typeface="Times New Roman" panose="02020603050405020304" pitchFamily="18" charset="0"/>
                          <a:cs typeface="Times New Roman" panose="02020603050405020304" pitchFamily="18" charset="0"/>
                        </a:rPr>
                        <a:t>229.084,32 €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84238476"/>
                  </a:ext>
                </a:extLst>
              </a:tr>
              <a:tr h="172541">
                <a:tc>
                  <a:txBody>
                    <a:bodyPr/>
                    <a:lstStyle/>
                    <a:p>
                      <a:pPr>
                        <a:lnSpc>
                          <a:spcPct val="107000"/>
                        </a:lnSpc>
                        <a:spcAft>
                          <a:spcPts val="0"/>
                        </a:spcAft>
                      </a:pPr>
                      <a:r>
                        <a:rPr lang="de-DE" sz="9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1.2.4 Bauten auf fremden Grundstücken</a:t>
                      </a:r>
                      <a:endParaRPr lang="de-DE"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9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0,00 €</a:t>
                      </a:r>
                      <a:endParaRPr lang="de-DE"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e-DE" sz="1000" b="1">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4. Verbindlichkeiten</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1000" b="1">
                          <a:solidFill>
                            <a:srgbClr val="FF0000"/>
                          </a:solidFill>
                          <a:effectLst/>
                          <a:latin typeface="Arial" panose="020B0604020202020204" pitchFamily="34" charset="0"/>
                          <a:ea typeface="Calibri" panose="020F0502020204030204" pitchFamily="34" charset="0"/>
                          <a:cs typeface="Times New Roman" panose="02020603050405020304" pitchFamily="18" charset="0"/>
                        </a:rPr>
                        <a:t>882.969,75 €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6842042"/>
                  </a:ext>
                </a:extLst>
              </a:tr>
              <a:tr h="172541">
                <a:tc>
                  <a:txBody>
                    <a:bodyPr/>
                    <a:lstStyle/>
                    <a:p>
                      <a:pPr>
                        <a:lnSpc>
                          <a:spcPct val="107000"/>
                        </a:lnSpc>
                        <a:spcAft>
                          <a:spcPts val="0"/>
                        </a:spcAft>
                      </a:pPr>
                      <a:r>
                        <a:rPr lang="de-DE" sz="9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1.2.5 Kunstgegenstände, Kulturdenkmäler</a:t>
                      </a:r>
                      <a:endParaRPr lang="de-DE"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9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252.113,89 €</a:t>
                      </a:r>
                      <a:endParaRPr lang="de-DE"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e-DE" sz="900">
                          <a:effectLst/>
                          <a:latin typeface="Arial" panose="020B0604020202020204" pitchFamily="34" charset="0"/>
                          <a:ea typeface="Times New Roman" panose="02020603050405020304" pitchFamily="18" charset="0"/>
                          <a:cs typeface="Times New Roman" panose="02020603050405020304" pitchFamily="18" charset="0"/>
                        </a:rPr>
                        <a:t>4.2 Verbindlichkeiten aus Kreditaufnahmen</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900">
                          <a:effectLst/>
                          <a:latin typeface="Arial" panose="020B0604020202020204" pitchFamily="34" charset="0"/>
                          <a:ea typeface="Times New Roman" panose="02020603050405020304" pitchFamily="18" charset="0"/>
                          <a:cs typeface="Times New Roman" panose="02020603050405020304" pitchFamily="18" charset="0"/>
                        </a:rPr>
                        <a:t>717.486,88</a:t>
                      </a:r>
                      <a:r>
                        <a:rPr lang="de-DE" sz="900">
                          <a:effectLst/>
                          <a:latin typeface="Arial" panose="020B0604020202020204" pitchFamily="34" charset="0"/>
                          <a:ea typeface="Calibri" panose="020F0502020204030204" pitchFamily="34" charset="0"/>
                          <a:cs typeface="Times New Roman" panose="02020603050405020304" pitchFamily="18" charset="0"/>
                        </a:rPr>
                        <a:t>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6690754"/>
                  </a:ext>
                </a:extLst>
              </a:tr>
              <a:tr h="172541">
                <a:tc>
                  <a:txBody>
                    <a:bodyPr/>
                    <a:lstStyle/>
                    <a:p>
                      <a:pPr>
                        <a:lnSpc>
                          <a:spcPct val="107000"/>
                        </a:lnSpc>
                        <a:spcAft>
                          <a:spcPts val="0"/>
                        </a:spcAft>
                      </a:pPr>
                      <a:r>
                        <a:rPr lang="de-DE" sz="9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1.2.6 Maschinen und technische Anlagen, Fahrzeuge</a:t>
                      </a:r>
                      <a:endParaRPr lang="de-DE"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9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722.086,56 €</a:t>
                      </a:r>
                      <a:endParaRPr lang="de-DE"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e-DE" sz="900" dirty="0" smtClean="0">
                          <a:effectLst/>
                          <a:latin typeface="Arial" panose="020B0604020202020204" pitchFamily="34" charset="0"/>
                          <a:ea typeface="Times New Roman" panose="02020603050405020304" pitchFamily="18" charset="0"/>
                          <a:cs typeface="Times New Roman" panose="02020603050405020304" pitchFamily="18" charset="0"/>
                        </a:rPr>
                        <a:t>4.4 </a:t>
                      </a:r>
                      <a:r>
                        <a:rPr lang="de-DE" sz="900" dirty="0">
                          <a:effectLst/>
                          <a:latin typeface="Arial" panose="020B0604020202020204" pitchFamily="34" charset="0"/>
                          <a:ea typeface="Times New Roman" panose="02020603050405020304" pitchFamily="18" charset="0"/>
                          <a:cs typeface="Times New Roman" panose="02020603050405020304" pitchFamily="18" charset="0"/>
                        </a:rPr>
                        <a:t>Verbindlichkeiten aus Lieferung u. L.</a:t>
                      </a:r>
                      <a:endParaRPr lang="de-DE"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900">
                          <a:effectLst/>
                          <a:latin typeface="Arial" panose="020B0604020202020204" pitchFamily="34" charset="0"/>
                          <a:ea typeface="Times New Roman" panose="02020603050405020304" pitchFamily="18" charset="0"/>
                          <a:cs typeface="Times New Roman" panose="02020603050405020304" pitchFamily="18" charset="0"/>
                        </a:rPr>
                        <a:t>165.482,87</a:t>
                      </a:r>
                      <a:r>
                        <a:rPr lang="de-DE" sz="900">
                          <a:effectLst/>
                          <a:latin typeface="Arial" panose="020B0604020202020204" pitchFamily="34" charset="0"/>
                          <a:ea typeface="Calibri" panose="020F0502020204030204" pitchFamily="34" charset="0"/>
                          <a:cs typeface="Times New Roman" panose="02020603050405020304" pitchFamily="18" charset="0"/>
                        </a:rPr>
                        <a:t>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61136231"/>
                  </a:ext>
                </a:extLst>
              </a:tr>
              <a:tr h="172541">
                <a:tc>
                  <a:txBody>
                    <a:bodyPr/>
                    <a:lstStyle/>
                    <a:p>
                      <a:pPr>
                        <a:lnSpc>
                          <a:spcPct val="107000"/>
                        </a:lnSpc>
                        <a:spcAft>
                          <a:spcPts val="0"/>
                        </a:spcAft>
                      </a:pPr>
                      <a:r>
                        <a:rPr lang="de-DE" sz="9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1.2.7 Betriebs- und Geschäftsausstattung</a:t>
                      </a:r>
                      <a:endParaRPr lang="de-DE"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9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705.734,67 €</a:t>
                      </a:r>
                      <a:endParaRPr lang="de-DE"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e-DE" sz="90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4.6 Sonstige Verbindlichkeiten</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90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0,00</a:t>
                      </a:r>
                      <a:r>
                        <a:rPr lang="de-DE" sz="90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89524741"/>
                  </a:ext>
                </a:extLst>
              </a:tr>
              <a:tr h="141783">
                <a:tc>
                  <a:txBody>
                    <a:bodyPr/>
                    <a:lstStyle/>
                    <a:p>
                      <a:pPr>
                        <a:lnSpc>
                          <a:spcPct val="107000"/>
                        </a:lnSpc>
                        <a:spcAft>
                          <a:spcPts val="0"/>
                        </a:spcAft>
                      </a:pPr>
                      <a:r>
                        <a:rPr lang="de-DE" sz="9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1.2.9 Anlagen im Bau</a:t>
                      </a:r>
                      <a:endParaRPr lang="de-DE"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9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7.148.164,86 €</a:t>
                      </a:r>
                      <a:endParaRPr lang="de-DE"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e-DE" sz="1000" b="1"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5. Passive Rechnungsabgrenzungsposten</a:t>
                      </a:r>
                      <a:endParaRPr lang="de-DE"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1000" b="1">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485.477,59 €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8535720"/>
                  </a:ext>
                </a:extLst>
              </a:tr>
              <a:tr h="172541">
                <a:tc>
                  <a:txBody>
                    <a:bodyPr/>
                    <a:lstStyle/>
                    <a:p>
                      <a:pPr>
                        <a:lnSpc>
                          <a:spcPct val="107000"/>
                        </a:lnSpc>
                        <a:spcAft>
                          <a:spcPts val="0"/>
                        </a:spcAft>
                      </a:pPr>
                      <a:r>
                        <a:rPr lang="de-DE" sz="900" b="1">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1.3 Finanzvermögen</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1000" b="1">
                          <a:solidFill>
                            <a:srgbClr val="FF0000"/>
                          </a:solidFill>
                          <a:effectLst/>
                          <a:latin typeface="Arial" panose="020B0604020202020204" pitchFamily="34" charset="0"/>
                          <a:ea typeface="Calibri" panose="020F0502020204030204" pitchFamily="34" charset="0"/>
                          <a:cs typeface="Times New Roman" panose="02020603050405020304" pitchFamily="18" charset="0"/>
                        </a:rPr>
                        <a:t>4.725.025,51 €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e-DE" sz="100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100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5906942"/>
                  </a:ext>
                </a:extLst>
              </a:tr>
              <a:tr h="172541">
                <a:tc>
                  <a:txBody>
                    <a:bodyPr/>
                    <a:lstStyle/>
                    <a:p>
                      <a:pPr>
                        <a:lnSpc>
                          <a:spcPct val="107000"/>
                        </a:lnSpc>
                        <a:spcAft>
                          <a:spcPts val="0"/>
                        </a:spcAft>
                      </a:pPr>
                      <a:r>
                        <a:rPr lang="de-DE" sz="900">
                          <a:effectLst/>
                          <a:latin typeface="Arial" panose="020B0604020202020204" pitchFamily="34" charset="0"/>
                          <a:ea typeface="Times New Roman" panose="02020603050405020304" pitchFamily="18" charset="0"/>
                          <a:cs typeface="Times New Roman" panose="02020603050405020304" pitchFamily="18" charset="0"/>
                        </a:rPr>
                        <a:t>1.3.2 Sonstige Beteiligungen</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900">
                          <a:effectLst/>
                          <a:latin typeface="Arial" panose="020B0604020202020204" pitchFamily="34" charset="0"/>
                          <a:ea typeface="Calibri" panose="020F0502020204030204" pitchFamily="34" charset="0"/>
                          <a:cs typeface="Times New Roman" panose="02020603050405020304" pitchFamily="18" charset="0"/>
                        </a:rPr>
                        <a:t>4.725.025,51 €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e-DE" sz="100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100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48975591"/>
                  </a:ext>
                </a:extLst>
              </a:tr>
              <a:tr h="172541">
                <a:tc>
                  <a:txBody>
                    <a:bodyPr/>
                    <a:lstStyle/>
                    <a:p>
                      <a:pPr>
                        <a:lnSpc>
                          <a:spcPct val="107000"/>
                        </a:lnSpc>
                        <a:spcAft>
                          <a:spcPts val="0"/>
                        </a:spcAft>
                      </a:pPr>
                      <a:r>
                        <a:rPr lang="de-DE" sz="90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1.3.5 Wertpapiere</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90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0,00 €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e-DE" sz="100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100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75209755"/>
                  </a:ext>
                </a:extLst>
              </a:tr>
              <a:tr h="172541">
                <a:tc>
                  <a:txBody>
                    <a:bodyPr/>
                    <a:lstStyle/>
                    <a:p>
                      <a:pPr>
                        <a:lnSpc>
                          <a:spcPct val="107000"/>
                        </a:lnSpc>
                        <a:spcAft>
                          <a:spcPts val="0"/>
                        </a:spcAft>
                      </a:pPr>
                      <a:r>
                        <a:rPr lang="de-DE" sz="90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1.3.6 Öffentlich-rechtliche Forderungen</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90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0,00</a:t>
                      </a:r>
                      <a:r>
                        <a:rPr lang="de-DE" sz="90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e-DE" sz="90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90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488223"/>
                  </a:ext>
                </a:extLst>
              </a:tr>
              <a:tr h="174611">
                <a:tc>
                  <a:txBody>
                    <a:bodyPr/>
                    <a:lstStyle/>
                    <a:p>
                      <a:pPr>
                        <a:lnSpc>
                          <a:spcPct val="107000"/>
                        </a:lnSpc>
                        <a:spcAft>
                          <a:spcPts val="0"/>
                        </a:spcAft>
                      </a:pPr>
                      <a:r>
                        <a:rPr lang="de-DE" sz="90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1.3.7 Privatrechtliche Forderungen</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90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0,00</a:t>
                      </a:r>
                      <a:r>
                        <a:rPr lang="de-DE" sz="90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de-DE" sz="1000">
                        <a:effectLst/>
                        <a:latin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de-DE" sz="1000">
                        <a:effectLst/>
                        <a:latin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92925326"/>
                  </a:ext>
                </a:extLst>
              </a:tr>
              <a:tr h="172541">
                <a:tc>
                  <a:txBody>
                    <a:bodyPr/>
                    <a:lstStyle/>
                    <a:p>
                      <a:pPr>
                        <a:lnSpc>
                          <a:spcPct val="107000"/>
                        </a:lnSpc>
                        <a:spcAft>
                          <a:spcPts val="0"/>
                        </a:spcAft>
                      </a:pPr>
                      <a:r>
                        <a:rPr lang="de-DE" sz="90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1.3.9 Liquide Mittel</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90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0,00</a:t>
                      </a:r>
                      <a:r>
                        <a:rPr lang="de-DE" sz="90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e-DE" sz="90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90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81494287"/>
                  </a:ext>
                </a:extLst>
              </a:tr>
              <a:tr h="174611">
                <a:tc>
                  <a:txBody>
                    <a:bodyPr/>
                    <a:lstStyle/>
                    <a:p>
                      <a:pPr>
                        <a:lnSpc>
                          <a:spcPct val="107000"/>
                        </a:lnSpc>
                        <a:spcAft>
                          <a:spcPts val="0"/>
                        </a:spcAft>
                      </a:pPr>
                      <a:r>
                        <a:rPr lang="de-DE" sz="1000" b="1">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2. Abgrenzungsposten</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1000" b="1">
                          <a:solidFill>
                            <a:srgbClr val="FF0000"/>
                          </a:solidFill>
                          <a:effectLst/>
                          <a:latin typeface="Arial" panose="020B0604020202020204" pitchFamily="34" charset="0"/>
                          <a:ea typeface="Calibri" panose="020F0502020204030204" pitchFamily="34" charset="0"/>
                          <a:cs typeface="Times New Roman" panose="02020603050405020304" pitchFamily="18" charset="0"/>
                        </a:rPr>
                        <a:t>1.755.393,84 €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de-DE" sz="1000">
                        <a:effectLst/>
                        <a:latin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de-DE" sz="1000">
                        <a:effectLst/>
                        <a:latin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0728586"/>
                  </a:ext>
                </a:extLst>
              </a:tr>
              <a:tr h="174611">
                <a:tc>
                  <a:txBody>
                    <a:bodyPr/>
                    <a:lstStyle/>
                    <a:p>
                      <a:pPr>
                        <a:lnSpc>
                          <a:spcPct val="107000"/>
                        </a:lnSpc>
                        <a:spcAft>
                          <a:spcPts val="0"/>
                        </a:spcAft>
                      </a:pPr>
                      <a:r>
                        <a:rPr lang="de-DE" sz="90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2.1 Aktive Rechnungsabgrenzung</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100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24.367,66 €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de-DE" sz="1000">
                        <a:effectLst/>
                        <a:latin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de-DE" sz="1000">
                        <a:effectLst/>
                        <a:latin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2732958"/>
                  </a:ext>
                </a:extLst>
              </a:tr>
              <a:tr h="174611">
                <a:tc>
                  <a:txBody>
                    <a:bodyPr/>
                    <a:lstStyle/>
                    <a:p>
                      <a:pPr>
                        <a:lnSpc>
                          <a:spcPct val="107000"/>
                        </a:lnSpc>
                        <a:spcAft>
                          <a:spcPts val="0"/>
                        </a:spcAft>
                      </a:pPr>
                      <a:r>
                        <a:rPr lang="de-DE" sz="900">
                          <a:effectLst/>
                          <a:latin typeface="Arial" panose="020B0604020202020204" pitchFamily="34" charset="0"/>
                          <a:ea typeface="Times New Roman" panose="02020603050405020304" pitchFamily="18" charset="0"/>
                          <a:cs typeface="Times New Roman" panose="02020603050405020304" pitchFamily="18" charset="0"/>
                        </a:rPr>
                        <a:t>2.2 Sonderposten für geleistete Inv.zuschüsse</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1000">
                          <a:effectLst/>
                          <a:latin typeface="Arial" panose="020B0604020202020204" pitchFamily="34" charset="0"/>
                          <a:ea typeface="Calibri" panose="020F0502020204030204" pitchFamily="34" charset="0"/>
                          <a:cs typeface="Times New Roman" panose="02020603050405020304" pitchFamily="18" charset="0"/>
                        </a:rPr>
                        <a:t>1.731.026,18 €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de-DE" sz="1000">
                        <a:effectLst/>
                        <a:latin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de-DE" sz="1000">
                        <a:effectLst/>
                        <a:latin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16325254"/>
                  </a:ext>
                </a:extLst>
              </a:tr>
              <a:tr h="413523">
                <a:tc>
                  <a:txBody>
                    <a:bodyPr/>
                    <a:lstStyle/>
                    <a:p>
                      <a:pPr>
                        <a:lnSpc>
                          <a:spcPct val="107000"/>
                        </a:lnSpc>
                        <a:spcAft>
                          <a:spcPts val="0"/>
                        </a:spcAft>
                      </a:pPr>
                      <a:r>
                        <a:rPr lang="en-US" sz="1300" b="1">
                          <a:effectLst/>
                          <a:latin typeface="Arial" panose="020B0604020202020204" pitchFamily="34" charset="0"/>
                          <a:ea typeface="Times New Roman" panose="02020603050405020304" pitchFamily="18" charset="0"/>
                          <a:cs typeface="Times New Roman" panose="02020603050405020304" pitchFamily="18" charset="0"/>
                        </a:rPr>
                        <a:t>S U M M E   A K T I V A</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1300" b="1">
                          <a:effectLst/>
                          <a:latin typeface="Arial" panose="020B0604020202020204" pitchFamily="34" charset="0"/>
                          <a:ea typeface="Times New Roman" panose="02020603050405020304" pitchFamily="18" charset="0"/>
                          <a:cs typeface="Times New Roman" panose="02020603050405020304" pitchFamily="18" charset="0"/>
                        </a:rPr>
                        <a:t>57.823.454,53 €</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300" b="1">
                          <a:effectLst/>
                          <a:latin typeface="Arial" panose="020B0604020202020204" pitchFamily="34" charset="0"/>
                          <a:ea typeface="Times New Roman" panose="02020603050405020304" pitchFamily="18" charset="0"/>
                          <a:cs typeface="Times New Roman" panose="02020603050405020304" pitchFamily="18" charset="0"/>
                        </a:rPr>
                        <a:t>S U M M E   P A S S I V A</a:t>
                      </a:r>
                      <a:endParaRPr lang="de-DE" sz="100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de-DE" sz="1300" b="1" dirty="0">
                          <a:effectLst/>
                          <a:latin typeface="Arial" panose="020B0604020202020204" pitchFamily="34" charset="0"/>
                          <a:ea typeface="Times New Roman" panose="02020603050405020304" pitchFamily="18" charset="0"/>
                          <a:cs typeface="Times New Roman" panose="02020603050405020304" pitchFamily="18" charset="0"/>
                        </a:rPr>
                        <a:t>57.823.454,53 €</a:t>
                      </a:r>
                      <a:endParaRPr lang="de-DE"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0260" marR="4026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8459164"/>
                  </a:ext>
                </a:extLst>
              </a:tr>
            </a:tbl>
          </a:graphicData>
        </a:graphic>
      </p:graphicFrame>
    </p:spTree>
    <p:extLst>
      <p:ext uri="{BB962C8B-B14F-4D97-AF65-F5344CB8AC3E}">
        <p14:creationId xmlns:p14="http://schemas.microsoft.com/office/powerpoint/2010/main" val="43981078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095390"/>
            <a:ext cx="9144000" cy="762610"/>
          </a:xfrm>
          <a:prstGeom prst="rect">
            <a:avLst/>
          </a:prstGeom>
        </p:spPr>
      </p:pic>
      <p:sp>
        <p:nvSpPr>
          <p:cNvPr id="2" name="Rechteck 1"/>
          <p:cNvSpPr/>
          <p:nvPr/>
        </p:nvSpPr>
        <p:spPr>
          <a:xfrm>
            <a:off x="539552" y="908720"/>
            <a:ext cx="6102424" cy="4524315"/>
          </a:xfrm>
          <a:prstGeom prst="rect">
            <a:avLst/>
          </a:prstGeom>
        </p:spPr>
        <p:txBody>
          <a:bodyPr wrap="square">
            <a:spAutoFit/>
          </a:bodyPr>
          <a:lstStyle/>
          <a:p>
            <a:r>
              <a:rPr lang="de-DE" b="1" dirty="0"/>
              <a:t>1.1 Immaterielle </a:t>
            </a:r>
            <a:r>
              <a:rPr lang="de-DE" b="1" dirty="0" smtClean="0"/>
              <a:t>Vermögensgegenstände</a:t>
            </a:r>
          </a:p>
          <a:p>
            <a:endParaRPr lang="de-DE" b="1" dirty="0"/>
          </a:p>
          <a:p>
            <a:r>
              <a:rPr lang="de-DE" dirty="0"/>
              <a:t>Unter „immateriellen Vermögensgegenständen“ sind alle werthaltigen, abgrenzbaren und unkörperlichen Vermögensgegenstände zu verstehen, die nicht Sachen i. S. v. § 90 BGB sind. Sie müssen einzeln existent sein und selbständig bewertet werden können. Es besteht ein Aktivierungsverbot bei selbst hergestellten immateriellen Vermögensgegenständen! (§ 40 Abs. 3 GemHVO).</a:t>
            </a:r>
          </a:p>
          <a:p>
            <a:endParaRPr lang="de-DE" dirty="0" smtClean="0"/>
          </a:p>
          <a:p>
            <a:r>
              <a:rPr lang="de-DE" dirty="0" smtClean="0"/>
              <a:t>Beispiele</a:t>
            </a:r>
            <a:r>
              <a:rPr lang="de-DE" dirty="0"/>
              <a:t>: Lizenzen, Software, Konzessionen, Patente, Schutzrechte (z.B. Stadtlogo</a:t>
            </a:r>
            <a:r>
              <a:rPr lang="de-DE" dirty="0" smtClean="0"/>
              <a:t>)</a:t>
            </a:r>
          </a:p>
          <a:p>
            <a:endParaRPr lang="de-DE" dirty="0"/>
          </a:p>
          <a:p>
            <a:r>
              <a:rPr lang="de-DE" i="1" dirty="0"/>
              <a:t>Der Wert der immateriellen Vermögensgegenstände beträgt zum 01.01.2017 6.575,00 EURO.</a:t>
            </a:r>
            <a:endParaRPr lang="de-DE" dirty="0"/>
          </a:p>
          <a:p>
            <a:endParaRPr lang="de-DE" dirty="0"/>
          </a:p>
        </p:txBody>
      </p:sp>
    </p:spTree>
    <p:extLst>
      <p:ext uri="{BB962C8B-B14F-4D97-AF65-F5344CB8AC3E}">
        <p14:creationId xmlns:p14="http://schemas.microsoft.com/office/powerpoint/2010/main" val="274190066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095390"/>
            <a:ext cx="9144000" cy="762610"/>
          </a:xfrm>
          <a:prstGeom prst="rect">
            <a:avLst/>
          </a:prstGeom>
        </p:spPr>
      </p:pic>
      <p:sp>
        <p:nvSpPr>
          <p:cNvPr id="2" name="Rechteck 1"/>
          <p:cNvSpPr/>
          <p:nvPr/>
        </p:nvSpPr>
        <p:spPr>
          <a:xfrm>
            <a:off x="539552" y="332656"/>
            <a:ext cx="8208912" cy="5909310"/>
          </a:xfrm>
          <a:prstGeom prst="rect">
            <a:avLst/>
          </a:prstGeom>
        </p:spPr>
        <p:txBody>
          <a:bodyPr wrap="square">
            <a:spAutoFit/>
          </a:bodyPr>
          <a:lstStyle/>
          <a:p>
            <a:r>
              <a:rPr lang="de-DE" b="1" dirty="0"/>
              <a:t>1.2 Sachvermögen</a:t>
            </a:r>
          </a:p>
          <a:p>
            <a:r>
              <a:rPr lang="de-DE" b="1" dirty="0"/>
              <a:t>1.2.1 Unbebaute Grundstücke und grundstücksgleiche Rechte</a:t>
            </a:r>
          </a:p>
          <a:p>
            <a:r>
              <a:rPr lang="de-DE" dirty="0"/>
              <a:t>Unbebaute Grundstücke sind Grundstücke, auf denen sich keine benutzbaren Gebäude befinden. Zu den unbebauten Grundstücken gehören auch alle Grundstücke, auf denen Bauten von Dritten aufgrund eines dinglichen (z. B. Erbbaurecht) oder obligatorischen (z. B. Pacht) Rechts erbaut wurden.</a:t>
            </a:r>
          </a:p>
          <a:p>
            <a:r>
              <a:rPr lang="de-DE" dirty="0"/>
              <a:t>Zu den unbebauten Grundstücken gehören: Grund und Boden bei Grünflächen, Ackerland, Wald sowie Aufwuchs bei Grünflächen und Wald, sonstige unbebaute Grundstücke</a:t>
            </a:r>
          </a:p>
          <a:p>
            <a:r>
              <a:rPr lang="de-DE" dirty="0"/>
              <a:t>Grünflächen sind im kommunalen Besitz befindlicher Grund und Boden, der als Parkanlagen oder als sonstige Erholungsfläche genutzt wird, einschließlich der zugehörigen Oberflächengewässer, des Aufwuchses, der Einbauten/Aufbauten und der Ausstattung.</a:t>
            </a:r>
          </a:p>
          <a:p>
            <a:r>
              <a:rPr lang="de-DE" dirty="0"/>
              <a:t>Als Wald gilt gemäß § 2 Abs. 1-3 Landeswaldgesetz jede mit Forstpflanzen (Waldbäume und Waldsträucher) bestockte Grundfläche. Ferner gelten als Wald: Waldwege, Waldwiesen, Waldparkplätze und Flächen mit Erholungseinrichtungen, Teiche, Weiher, Gräben und andere Gewässer untergeordneter Bedeutung.</a:t>
            </a:r>
          </a:p>
          <a:p>
            <a:r>
              <a:rPr lang="de-DE" i="1" dirty="0"/>
              <a:t>Der Wert der unbebauten Grundstücke beträgt zum 01.01.2017 insgesamt 5.290.115,31 EURO.</a:t>
            </a:r>
            <a:endParaRPr lang="de-DE" dirty="0"/>
          </a:p>
          <a:p>
            <a:endParaRPr lang="de-DE" dirty="0"/>
          </a:p>
        </p:txBody>
      </p:sp>
    </p:spTree>
    <p:extLst>
      <p:ext uri="{BB962C8B-B14F-4D97-AF65-F5344CB8AC3E}">
        <p14:creationId xmlns:p14="http://schemas.microsoft.com/office/powerpoint/2010/main" val="124991692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095390"/>
            <a:ext cx="9144000" cy="762610"/>
          </a:xfrm>
          <a:prstGeom prst="rect">
            <a:avLst/>
          </a:prstGeom>
        </p:spPr>
      </p:pic>
      <p:sp>
        <p:nvSpPr>
          <p:cNvPr id="2" name="Rechteck 1"/>
          <p:cNvSpPr/>
          <p:nvPr/>
        </p:nvSpPr>
        <p:spPr>
          <a:xfrm>
            <a:off x="539552" y="908720"/>
            <a:ext cx="8136904" cy="3139321"/>
          </a:xfrm>
          <a:prstGeom prst="rect">
            <a:avLst/>
          </a:prstGeom>
        </p:spPr>
        <p:txBody>
          <a:bodyPr wrap="square">
            <a:spAutoFit/>
          </a:bodyPr>
          <a:lstStyle/>
          <a:p>
            <a:r>
              <a:rPr lang="de-DE" b="1" dirty="0"/>
              <a:t>1.2.2 Bebaute Grundstücke und grundstücksgleiche </a:t>
            </a:r>
            <a:r>
              <a:rPr lang="de-DE" b="1" dirty="0" smtClean="0"/>
              <a:t>Rechte</a:t>
            </a:r>
          </a:p>
          <a:p>
            <a:endParaRPr lang="de-DE" b="1" dirty="0"/>
          </a:p>
          <a:p>
            <a:r>
              <a:rPr lang="de-DE" dirty="0"/>
              <a:t>Bebaute Grundstücke sind Grundstücke, auf denen sich benutzbare Gebäude befinden. Der Grund und Boden und das Gebäude werden getrennt bilanziert. Zu den bebauten Grundstücken gehören auch Sportanlagen und selbstständige Spielplätze</a:t>
            </a:r>
            <a:r>
              <a:rPr lang="de-DE" dirty="0" smtClean="0"/>
              <a:t>.</a:t>
            </a:r>
          </a:p>
          <a:p>
            <a:endParaRPr lang="de-DE" dirty="0"/>
          </a:p>
          <a:p>
            <a:r>
              <a:rPr lang="de-DE" i="1" dirty="0"/>
              <a:t>Der Wert der bebauten Grundstücke beträgt zum 01.01.2017 insgesamt 23.201.410.81 EURO.</a:t>
            </a:r>
            <a:br>
              <a:rPr lang="de-DE" i="1" dirty="0"/>
            </a:br>
            <a:endParaRPr lang="de-DE" dirty="0"/>
          </a:p>
          <a:p>
            <a:endParaRPr lang="de-DE" dirty="0"/>
          </a:p>
        </p:txBody>
      </p:sp>
    </p:spTree>
    <p:extLst>
      <p:ext uri="{BB962C8B-B14F-4D97-AF65-F5344CB8AC3E}">
        <p14:creationId xmlns:p14="http://schemas.microsoft.com/office/powerpoint/2010/main" val="309182351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095390"/>
            <a:ext cx="9144000" cy="762610"/>
          </a:xfrm>
          <a:prstGeom prst="rect">
            <a:avLst/>
          </a:prstGeom>
        </p:spPr>
      </p:pic>
      <p:sp>
        <p:nvSpPr>
          <p:cNvPr id="5" name="Rechteck 4"/>
          <p:cNvSpPr/>
          <p:nvPr/>
        </p:nvSpPr>
        <p:spPr>
          <a:xfrm>
            <a:off x="611560" y="908720"/>
            <a:ext cx="5616624" cy="3416320"/>
          </a:xfrm>
          <a:prstGeom prst="rect">
            <a:avLst/>
          </a:prstGeom>
        </p:spPr>
        <p:txBody>
          <a:bodyPr wrap="square">
            <a:spAutoFit/>
          </a:bodyPr>
          <a:lstStyle/>
          <a:p>
            <a:r>
              <a:rPr lang="de-DE" b="1" dirty="0"/>
              <a:t>1.2.3 </a:t>
            </a:r>
            <a:r>
              <a:rPr lang="de-DE" b="1" dirty="0" smtClean="0"/>
              <a:t>Infrastrukturvermögen</a:t>
            </a:r>
          </a:p>
          <a:p>
            <a:endParaRPr lang="de-DE" b="1" dirty="0"/>
          </a:p>
          <a:p>
            <a:r>
              <a:rPr lang="de-DE" dirty="0"/>
              <a:t>Zum Infrastrukturvermögen zählen der Grund und Boden sowie Aufbauten für Straßen, Wege, Plätze, Brücken und ingenieurbauliche Anlagen, Photovoltaikanlagen sowie Friedhöfe und Bestattungseinrichtungen. Der Grund und Boden und die zuzurechnenden Aufbauten sind jeweils separat zu erfassen</a:t>
            </a:r>
            <a:r>
              <a:rPr lang="de-DE" dirty="0" smtClean="0"/>
              <a:t>.</a:t>
            </a:r>
          </a:p>
          <a:p>
            <a:endParaRPr lang="de-DE" dirty="0"/>
          </a:p>
          <a:p>
            <a:r>
              <a:rPr lang="de-DE" i="1" dirty="0"/>
              <a:t>Der Wert des Infrastrukturvermögens beträgt zum 01.01.2017 insgesamt 14.016.834,08 EURO.</a:t>
            </a:r>
            <a:endParaRPr lang="de-DE" dirty="0"/>
          </a:p>
        </p:txBody>
      </p:sp>
    </p:spTree>
    <p:extLst>
      <p:ext uri="{BB962C8B-B14F-4D97-AF65-F5344CB8AC3E}">
        <p14:creationId xmlns:p14="http://schemas.microsoft.com/office/powerpoint/2010/main" val="50959169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095390"/>
            <a:ext cx="9144000" cy="762610"/>
          </a:xfrm>
          <a:prstGeom prst="rect">
            <a:avLst/>
          </a:prstGeom>
        </p:spPr>
      </p:pic>
      <p:sp>
        <p:nvSpPr>
          <p:cNvPr id="2" name="Rechteck 1"/>
          <p:cNvSpPr/>
          <p:nvPr/>
        </p:nvSpPr>
        <p:spPr>
          <a:xfrm>
            <a:off x="575556" y="836712"/>
            <a:ext cx="7992888" cy="2862322"/>
          </a:xfrm>
          <a:prstGeom prst="rect">
            <a:avLst/>
          </a:prstGeom>
        </p:spPr>
        <p:txBody>
          <a:bodyPr wrap="square">
            <a:spAutoFit/>
          </a:bodyPr>
          <a:lstStyle/>
          <a:p>
            <a:r>
              <a:rPr lang="de-DE" b="1" dirty="0"/>
              <a:t>1.2.5 Kunstgegenstände, </a:t>
            </a:r>
            <a:r>
              <a:rPr lang="de-DE" b="1" dirty="0" smtClean="0"/>
              <a:t>Kulturdenkmäler</a:t>
            </a:r>
          </a:p>
          <a:p>
            <a:endParaRPr lang="de-DE" b="1" dirty="0"/>
          </a:p>
          <a:p>
            <a:r>
              <a:rPr lang="de-DE" dirty="0"/>
              <a:t>Zu den Kunstgegenständen gehören Gegenstände (Gemälde, Skulpturen usw.), die als Kunstwerke anerkannt sind. Kulturdenkmäler sind Baudenkmäler, die als bauliche Anlagen nicht zu den Gebäuden gehören und Bodendenkmäler (z. B. Kriegerdenkmäler, Ehrenfriedhöfe, Säulen) Kunst am Bau, die mit dem Gebäude verbunden ist, wird nicht gesondert bewertet</a:t>
            </a:r>
            <a:r>
              <a:rPr lang="de-DE" dirty="0" smtClean="0"/>
              <a:t>.</a:t>
            </a:r>
          </a:p>
          <a:p>
            <a:endParaRPr lang="de-DE" dirty="0"/>
          </a:p>
          <a:p>
            <a:r>
              <a:rPr lang="de-DE" i="1" dirty="0"/>
              <a:t>Der Wert der Kunstgegenstände und Kulturdenkmäler </a:t>
            </a:r>
            <a:r>
              <a:rPr lang="de-DE" i="1" dirty="0" smtClean="0"/>
              <a:t>beträgt </a:t>
            </a:r>
            <a:r>
              <a:rPr lang="de-DE" i="1" dirty="0"/>
              <a:t>zum 01.01.2017 insgesamt 252.113,89 EURO.</a:t>
            </a:r>
            <a:endParaRPr lang="de-DE" dirty="0"/>
          </a:p>
        </p:txBody>
      </p:sp>
    </p:spTree>
    <p:extLst>
      <p:ext uri="{BB962C8B-B14F-4D97-AF65-F5344CB8AC3E}">
        <p14:creationId xmlns:p14="http://schemas.microsoft.com/office/powerpoint/2010/main" val="130840448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095390"/>
            <a:ext cx="9144000" cy="762610"/>
          </a:xfrm>
          <a:prstGeom prst="rect">
            <a:avLst/>
          </a:prstGeom>
        </p:spPr>
      </p:pic>
      <p:sp>
        <p:nvSpPr>
          <p:cNvPr id="2" name="Rechteck 1"/>
          <p:cNvSpPr/>
          <p:nvPr/>
        </p:nvSpPr>
        <p:spPr>
          <a:xfrm>
            <a:off x="539552" y="908720"/>
            <a:ext cx="7992888" cy="2585323"/>
          </a:xfrm>
          <a:prstGeom prst="rect">
            <a:avLst/>
          </a:prstGeom>
        </p:spPr>
        <p:txBody>
          <a:bodyPr wrap="square">
            <a:spAutoFit/>
          </a:bodyPr>
          <a:lstStyle/>
          <a:p>
            <a:r>
              <a:rPr lang="de-DE" b="1" dirty="0"/>
              <a:t>1.2.6 Maschinen und technische Anlagen, </a:t>
            </a:r>
            <a:r>
              <a:rPr lang="de-DE" b="1" dirty="0" smtClean="0"/>
              <a:t>Fahrzeuge</a:t>
            </a:r>
          </a:p>
          <a:p>
            <a:endParaRPr lang="de-DE" b="1" dirty="0"/>
          </a:p>
          <a:p>
            <a:r>
              <a:rPr lang="de-DE" dirty="0"/>
              <a:t>Zu den Maschinen und technischen Anlagen gehören Vermögensgegenstände, die der langfristigen Betriebsbereitschaft (&gt; 1 Jahr) eines Unternehmens dienen und unmittelbar in der Produktion eingesetzt werden</a:t>
            </a:r>
            <a:r>
              <a:rPr lang="de-DE" dirty="0" smtClean="0"/>
              <a:t>.</a:t>
            </a:r>
          </a:p>
          <a:p>
            <a:endParaRPr lang="de-DE" dirty="0"/>
          </a:p>
          <a:p>
            <a:r>
              <a:rPr lang="de-DE" i="1" dirty="0"/>
              <a:t>Der Wert der Maschinen, technischen Anlagen und der Fahrzeuge betragen zum 01.01.2017 insgesamt 722.086,56 EURO.</a:t>
            </a:r>
            <a:endParaRPr lang="de-DE" dirty="0"/>
          </a:p>
          <a:p>
            <a:endParaRPr lang="de-DE" dirty="0"/>
          </a:p>
        </p:txBody>
      </p:sp>
    </p:spTree>
    <p:extLst>
      <p:ext uri="{BB962C8B-B14F-4D97-AF65-F5344CB8AC3E}">
        <p14:creationId xmlns:p14="http://schemas.microsoft.com/office/powerpoint/2010/main" val="318708381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095390"/>
            <a:ext cx="9144000" cy="762610"/>
          </a:xfrm>
          <a:prstGeom prst="rect">
            <a:avLst/>
          </a:prstGeom>
        </p:spPr>
      </p:pic>
      <p:sp>
        <p:nvSpPr>
          <p:cNvPr id="2" name="Rechteck 1"/>
          <p:cNvSpPr/>
          <p:nvPr/>
        </p:nvSpPr>
        <p:spPr>
          <a:xfrm>
            <a:off x="539552" y="836712"/>
            <a:ext cx="7992888" cy="2585323"/>
          </a:xfrm>
          <a:prstGeom prst="rect">
            <a:avLst/>
          </a:prstGeom>
        </p:spPr>
        <p:txBody>
          <a:bodyPr wrap="square">
            <a:spAutoFit/>
          </a:bodyPr>
          <a:lstStyle/>
          <a:p>
            <a:r>
              <a:rPr lang="de-DE" b="1" dirty="0"/>
              <a:t>1.2.7 Betriebs- und </a:t>
            </a:r>
            <a:r>
              <a:rPr lang="de-DE" b="1" dirty="0" smtClean="0"/>
              <a:t>Geschäftsausstattung</a:t>
            </a:r>
          </a:p>
          <a:p>
            <a:endParaRPr lang="de-DE" b="1" dirty="0"/>
          </a:p>
          <a:p>
            <a:r>
              <a:rPr lang="de-DE" dirty="0"/>
              <a:t>Zur Betriebs- und Geschäftsausstattung gehören Einrichtungsgegenstände von Büros, Schulen, Kindergärten, Flüchtlingsunterkünften, Feuerwehr und Werkstätten, Telekommunikations- und EDV-Ausstattungen, Medienausstattungen, Musikinstrumente und Werkzeug</a:t>
            </a:r>
            <a:r>
              <a:rPr lang="de-DE" dirty="0" smtClean="0"/>
              <a:t>.</a:t>
            </a:r>
          </a:p>
          <a:p>
            <a:endParaRPr lang="de-DE" dirty="0"/>
          </a:p>
          <a:p>
            <a:r>
              <a:rPr lang="de-DE" i="1" dirty="0"/>
              <a:t>Der Wert der Betriebs- und Geschäftsausstattung beträgt zum 01.01.2017 insgesamt 705.734,67 EURO.</a:t>
            </a:r>
            <a:endParaRPr lang="de-DE" dirty="0"/>
          </a:p>
        </p:txBody>
      </p:sp>
    </p:spTree>
    <p:extLst>
      <p:ext uri="{BB962C8B-B14F-4D97-AF65-F5344CB8AC3E}">
        <p14:creationId xmlns:p14="http://schemas.microsoft.com/office/powerpoint/2010/main" val="237584892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yperion">
  <a:themeElements>
    <a:clrScheme name="Hyperion">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Hyperion">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yperion">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1681</Words>
  <Application>Microsoft Office PowerPoint</Application>
  <PresentationFormat>Bildschirmpräsentation (4:3)</PresentationFormat>
  <Paragraphs>265</Paragraphs>
  <Slides>19</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19</vt:i4>
      </vt:variant>
    </vt:vector>
  </HeadingPairs>
  <TitlesOfParts>
    <vt:vector size="25" baseType="lpstr">
      <vt:lpstr>Arial</vt:lpstr>
      <vt:lpstr>Calibri</vt:lpstr>
      <vt:lpstr>Constantia</vt:lpstr>
      <vt:lpstr>Times New Roman</vt:lpstr>
      <vt:lpstr>Wingdings 2</vt:lpstr>
      <vt:lpstr>Hyperion</vt:lpstr>
      <vt:lpstr>Eröffnungsbilanz  zum 01.01.2017</vt:lpstr>
      <vt:lpstr>Gesamtbilanz zum 01.01.2017</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Gesamtbilanz zum 01.01.2017</vt:lpstr>
      <vt:lpstr>PowerPoint-Präsentation</vt:lpstr>
      <vt:lpstr>PowerPoint-Präsentation</vt:lpstr>
      <vt:lpstr>PowerPoint-Präsentation</vt:lpstr>
      <vt:lpstr>PowerPoint-Präsentation</vt:lpstr>
      <vt:lpstr>PowerPoint-Präsentation</vt:lpstr>
    </vt:vector>
  </TitlesOfParts>
  <Company>BMA Gueglingen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Herzlich willkommen zur Gemeinderatssitzung am 27.07.2015</dc:title>
  <dc:creator>Baehr, Frank</dc:creator>
  <cp:lastModifiedBy>Verena Christoph</cp:lastModifiedBy>
  <cp:revision>166</cp:revision>
  <dcterms:created xsi:type="dcterms:W3CDTF">2015-07-27T10:03:05Z</dcterms:created>
  <dcterms:modified xsi:type="dcterms:W3CDTF">2023-04-19T10:35:34Z</dcterms:modified>
</cp:coreProperties>
</file>